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9"/>
    <p:sldId id="257" r:id="rId30"/>
    <p:sldId id="258" r:id="rId31"/>
    <p:sldId id="259" r:id="rId32"/>
    <p:sldId id="260" r:id="rId33"/>
    <p:sldId id="261" r:id="rId34"/>
    <p:sldId id="262" r:id="rId35"/>
    <p:sldId id="263" r:id="rId36"/>
    <p:sldId id="264" r:id="rId37"/>
    <p:sldId id="265" r:id="rId38"/>
  </p:sldIdLst>
  <p:sldSz cx="18288000" cy="10287000"/>
  <p:notesSz cx="6858000" cy="9144000"/>
  <p:embeddedFontLst>
    <p:embeddedFont>
      <p:font typeface="Montserrat Classic" charset="1" panose="00000500000000000000"/>
      <p:regular r:id="rId6"/>
    </p:embeddedFont>
    <p:embeddedFont>
      <p:font typeface="Montserrat Classic Bold" charset="1" panose="00000800000000000000"/>
      <p:regular r:id="rId7"/>
    </p:embeddedFont>
    <p:embeddedFont>
      <p:font typeface="Arimo" charset="1" panose="020B0604020202020204"/>
      <p:regular r:id="rId8"/>
    </p:embeddedFont>
    <p:embeddedFont>
      <p:font typeface="Arimo Bold" charset="1" panose="020B0704020202020204"/>
      <p:regular r:id="rId9"/>
    </p:embeddedFont>
    <p:embeddedFont>
      <p:font typeface="Arimo Italics" charset="1" panose="020B0604020202090204"/>
      <p:regular r:id="rId10"/>
    </p:embeddedFont>
    <p:embeddedFont>
      <p:font typeface="Arimo Bold Italics" charset="1" panose="020B0704020202090204"/>
      <p:regular r:id="rId11"/>
    </p:embeddedFont>
    <p:embeddedFont>
      <p:font typeface="Archivo Black" charset="1" panose="020B0A03020202020B04"/>
      <p:regular r:id="rId12"/>
    </p:embeddedFont>
    <p:embeddedFont>
      <p:font typeface="Montserrat Light" charset="1" panose="00000400000000000000"/>
      <p:regular r:id="rId13"/>
    </p:embeddedFont>
    <p:embeddedFont>
      <p:font typeface="Montserrat Light Bold" charset="1" panose="00000800000000000000"/>
      <p:regular r:id="rId14"/>
    </p:embeddedFont>
    <p:embeddedFont>
      <p:font typeface="Montserrat Light Italics" charset="1" panose="00000400000000000000"/>
      <p:regular r:id="rId15"/>
    </p:embeddedFont>
    <p:embeddedFont>
      <p:font typeface="Montserrat Light Bold Italics" charset="1" panose="00000800000000000000"/>
      <p:regular r:id="rId16"/>
    </p:embeddedFont>
    <p:embeddedFont>
      <p:font typeface="Open Sauce" charset="1" panose="00000500000000000000"/>
      <p:regular r:id="rId17"/>
    </p:embeddedFont>
    <p:embeddedFont>
      <p:font typeface="Open Sauce Bold" charset="1" panose="00000800000000000000"/>
      <p:regular r:id="rId18"/>
    </p:embeddedFont>
    <p:embeddedFont>
      <p:font typeface="Open Sauce Italics" charset="1" panose="00000500000000000000"/>
      <p:regular r:id="rId19"/>
    </p:embeddedFont>
    <p:embeddedFont>
      <p:font typeface="Open Sauce Bold Italics" charset="1" panose="00000800000000000000"/>
      <p:regular r:id="rId20"/>
    </p:embeddedFont>
    <p:embeddedFont>
      <p:font typeface="Open Sauce Light" charset="1" panose="00000400000000000000"/>
      <p:regular r:id="rId21"/>
    </p:embeddedFont>
    <p:embeddedFont>
      <p:font typeface="Open Sauce Light Italics" charset="1" panose="00000400000000000000"/>
      <p:regular r:id="rId22"/>
    </p:embeddedFont>
    <p:embeddedFont>
      <p:font typeface="Open Sauce Medium" charset="1" panose="00000600000000000000"/>
      <p:regular r:id="rId23"/>
    </p:embeddedFont>
    <p:embeddedFont>
      <p:font typeface="Open Sauce Medium Italics" charset="1" panose="00000600000000000000"/>
      <p:regular r:id="rId24"/>
    </p:embeddedFont>
    <p:embeddedFont>
      <p:font typeface="Open Sauce Semi-Bold" charset="1" panose="00000700000000000000"/>
      <p:regular r:id="rId25"/>
    </p:embeddedFont>
    <p:embeddedFont>
      <p:font typeface="Open Sauce Semi-Bold Italics" charset="1" panose="00000700000000000000"/>
      <p:regular r:id="rId26"/>
    </p:embeddedFont>
    <p:embeddedFont>
      <p:font typeface="Open Sauce Heavy" charset="1" panose="00000A00000000000000"/>
      <p:regular r:id="rId27"/>
    </p:embeddedFont>
    <p:embeddedFont>
      <p:font typeface="Open Sauce Heavy Italics" charset="1" panose="00000A00000000000000"/>
      <p:regular r:id="rId2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slides/slide1.xml" Type="http://schemas.openxmlformats.org/officeDocument/2006/relationships/slide"/><Relationship Id="rId3" Target="viewProps.xml" Type="http://schemas.openxmlformats.org/officeDocument/2006/relationships/viewProps"/><Relationship Id="rId30" Target="slides/slide2.xml" Type="http://schemas.openxmlformats.org/officeDocument/2006/relationships/slide"/><Relationship Id="rId31" Target="slides/slide3.xml" Type="http://schemas.openxmlformats.org/officeDocument/2006/relationships/slide"/><Relationship Id="rId32" Target="slides/slide4.xml" Type="http://schemas.openxmlformats.org/officeDocument/2006/relationships/slide"/><Relationship Id="rId33" Target="slides/slide5.xml" Type="http://schemas.openxmlformats.org/officeDocument/2006/relationships/slide"/><Relationship Id="rId34" Target="slides/slide6.xml" Type="http://schemas.openxmlformats.org/officeDocument/2006/relationships/slide"/><Relationship Id="rId35" Target="slides/slide7.xml" Type="http://schemas.openxmlformats.org/officeDocument/2006/relationships/slide"/><Relationship Id="rId36" Target="slides/slide8.xml" Type="http://schemas.openxmlformats.org/officeDocument/2006/relationships/slide"/><Relationship Id="rId37" Target="slides/slide9.xml" Type="http://schemas.openxmlformats.org/officeDocument/2006/relationships/slide"/><Relationship Id="rId38" Target="slides/slide10.xml" Type="http://schemas.openxmlformats.org/officeDocument/2006/relationships/slide"/><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jpeg" Type="http://schemas.openxmlformats.org/officeDocument/2006/relationships/image"/><Relationship Id="rId7" Target="../media/image6.pn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7.jpe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jpe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7.svg" Type="http://schemas.openxmlformats.org/officeDocument/2006/relationships/image"/><Relationship Id="rId2" Target="../media/image9.jpeg" Type="http://schemas.openxmlformats.org/officeDocument/2006/relationships/image"/><Relationship Id="rId3" Target="../media/image10.png" Type="http://schemas.openxmlformats.org/officeDocument/2006/relationships/image"/><Relationship Id="rId4" Target="../media/image11.svg" Type="http://schemas.openxmlformats.org/officeDocument/2006/relationships/image"/><Relationship Id="rId5" Target="../media/image12.png" Type="http://schemas.openxmlformats.org/officeDocument/2006/relationships/image"/><Relationship Id="rId6" Target="../media/image13.svg" Type="http://schemas.openxmlformats.org/officeDocument/2006/relationships/image"/><Relationship Id="rId7" Target="../media/image14.png" Type="http://schemas.openxmlformats.org/officeDocument/2006/relationships/image"/><Relationship Id="rId8" Target="../media/image15.svg" Type="http://schemas.openxmlformats.org/officeDocument/2006/relationships/image"/><Relationship Id="rId9" Target="../media/image16.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18.png" Type="http://schemas.openxmlformats.org/officeDocument/2006/relationships/image"/><Relationship Id="rId4" Target="../media/image19.svg" Type="http://schemas.openxmlformats.org/officeDocument/2006/relationships/image"/><Relationship Id="rId5" Target="../media/image20.png" Type="http://schemas.openxmlformats.org/officeDocument/2006/relationships/image"/><Relationship Id="rId6" Target="../media/image21.svg" Type="http://schemas.openxmlformats.org/officeDocument/2006/relationships/image"/><Relationship Id="rId7" Target="../media/image22.png" Type="http://schemas.openxmlformats.org/officeDocument/2006/relationships/image"/><Relationship Id="rId8" Target="../media/image23.sv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4.jpeg" Type="http://schemas.openxmlformats.org/officeDocument/2006/relationships/image"/><Relationship Id="rId3" Target="../media/image25.png" Type="http://schemas.openxmlformats.org/officeDocument/2006/relationships/image"/><Relationship Id="rId4" Target="../media/image26.svg" Type="http://schemas.openxmlformats.org/officeDocument/2006/relationships/image"/><Relationship Id="rId5" Target="../media/image27.png" Type="http://schemas.openxmlformats.org/officeDocument/2006/relationships/image"/><Relationship Id="rId6" Target="../media/image28.svg" Type="http://schemas.openxmlformats.org/officeDocument/2006/relationships/image"/><Relationship Id="rId7" Target="../media/image29.png" Type="http://schemas.openxmlformats.org/officeDocument/2006/relationships/image"/><Relationship Id="rId8" Target="../media/image30.sv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6.png" Type="http://schemas.openxmlformats.org/officeDocument/2006/relationships/image"/><Relationship Id="rId4" Target="../media/image31.jpeg" Type="http://schemas.openxmlformats.org/officeDocument/2006/relationships/image"/><Relationship Id="rId5" Target="../media/image32.png" Type="http://schemas.openxmlformats.org/officeDocument/2006/relationships/image"/><Relationship Id="rId6" Target="../media/image33.svg" Type="http://schemas.openxmlformats.org/officeDocument/2006/relationships/image"/><Relationship Id="rId7" Target="../media/image34.png" Type="http://schemas.openxmlformats.org/officeDocument/2006/relationships/image"/><Relationship Id="rId8" Target="../media/image35.svg" Type="http://schemas.openxmlformats.org/officeDocument/2006/relationships/image"/><Relationship Id="rId9" Target="../media/image36.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37.jpe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45.svg" Type="http://schemas.openxmlformats.org/officeDocument/2006/relationships/image"/><Relationship Id="rId11" Target="../media/image46.png" Type="http://schemas.openxmlformats.org/officeDocument/2006/relationships/image"/><Relationship Id="rId12" Target="../media/image47.svg" Type="http://schemas.openxmlformats.org/officeDocument/2006/relationships/image"/><Relationship Id="rId13" Target="../media/image48.png" Type="http://schemas.openxmlformats.org/officeDocument/2006/relationships/image"/><Relationship Id="rId14" Target="../media/image49.svg" Type="http://schemas.openxmlformats.org/officeDocument/2006/relationships/image"/><Relationship Id="rId2" Target="../media/image7.png" Type="http://schemas.openxmlformats.org/officeDocument/2006/relationships/image"/><Relationship Id="rId3" Target="../media/image38.png" Type="http://schemas.openxmlformats.org/officeDocument/2006/relationships/image"/><Relationship Id="rId4" Target="../media/image39.svg" Type="http://schemas.openxmlformats.org/officeDocument/2006/relationships/image"/><Relationship Id="rId5" Target="../media/image40.png" Type="http://schemas.openxmlformats.org/officeDocument/2006/relationships/image"/><Relationship Id="rId6" Target="../media/image41.svg" Type="http://schemas.openxmlformats.org/officeDocument/2006/relationships/image"/><Relationship Id="rId7" Target="../media/image42.png" Type="http://schemas.openxmlformats.org/officeDocument/2006/relationships/image"/><Relationship Id="rId8" Target="../media/image43.svg" Type="http://schemas.openxmlformats.org/officeDocument/2006/relationships/image"/><Relationship Id="rId9" Target="../media/image44.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57.svg" Type="http://schemas.openxmlformats.org/officeDocument/2006/relationships/image"/><Relationship Id="rId11" Target="../media/image58.png" Type="http://schemas.openxmlformats.org/officeDocument/2006/relationships/image"/><Relationship Id="rId12" Target="../media/image59.svg" Type="http://schemas.openxmlformats.org/officeDocument/2006/relationships/image"/><Relationship Id="rId2" Target="../media/image7.png" Type="http://schemas.openxmlformats.org/officeDocument/2006/relationships/image"/><Relationship Id="rId3" Target="../media/image50.png" Type="http://schemas.openxmlformats.org/officeDocument/2006/relationships/image"/><Relationship Id="rId4" Target="../media/image51.svg" Type="http://schemas.openxmlformats.org/officeDocument/2006/relationships/image"/><Relationship Id="rId5" Target="../media/image52.png" Type="http://schemas.openxmlformats.org/officeDocument/2006/relationships/image"/><Relationship Id="rId6" Target="../media/image53.svg" Type="http://schemas.openxmlformats.org/officeDocument/2006/relationships/image"/><Relationship Id="rId7" Target="../media/image54.png" Type="http://schemas.openxmlformats.org/officeDocument/2006/relationships/image"/><Relationship Id="rId8" Target="../media/image55.svg" Type="http://schemas.openxmlformats.org/officeDocument/2006/relationships/image"/><Relationship Id="rId9" Target="../media/image56.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0" r="0" b="-18555"/>
            </a:stretch>
          </a:blipFill>
        </p:spPr>
      </p:sp>
      <p:sp>
        <p:nvSpPr>
          <p:cNvPr name="Freeform 3" id="3"/>
          <p:cNvSpPr/>
          <p:nvPr/>
        </p:nvSpPr>
        <p:spPr>
          <a:xfrm flipH="false" flipV="false" rot="0">
            <a:off x="8521081" y="1000665"/>
            <a:ext cx="1245837" cy="985530"/>
          </a:xfrm>
          <a:custGeom>
            <a:avLst/>
            <a:gdLst/>
            <a:ahLst/>
            <a:cxnLst/>
            <a:rect r="r" b="b" t="t" l="l"/>
            <a:pathLst>
              <a:path h="985530" w="1245837">
                <a:moveTo>
                  <a:pt x="0" y="0"/>
                </a:moveTo>
                <a:lnTo>
                  <a:pt x="1245838" y="0"/>
                </a:lnTo>
                <a:lnTo>
                  <a:pt x="1245838" y="985530"/>
                </a:lnTo>
                <a:lnTo>
                  <a:pt x="0" y="98553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4521330">
            <a:off x="4422624" y="1605794"/>
            <a:ext cx="14167639" cy="7325082"/>
          </a:xfrm>
          <a:custGeom>
            <a:avLst/>
            <a:gdLst/>
            <a:ahLst/>
            <a:cxnLst/>
            <a:rect r="r" b="b" t="t" l="l"/>
            <a:pathLst>
              <a:path h="7325082" w="14167639">
                <a:moveTo>
                  <a:pt x="0" y="0"/>
                </a:moveTo>
                <a:lnTo>
                  <a:pt x="14167639" y="0"/>
                </a:lnTo>
                <a:lnTo>
                  <a:pt x="14167639" y="7325082"/>
                </a:lnTo>
                <a:lnTo>
                  <a:pt x="0" y="7325082"/>
                </a:lnTo>
                <a:lnTo>
                  <a:pt x="0" y="0"/>
                </a:lnTo>
                <a:close/>
              </a:path>
            </a:pathLst>
          </a:custGeom>
          <a:blipFill>
            <a:blip r:embed="rId5"/>
            <a:stretch>
              <a:fillRect l="-1445" t="0" r="-1445" b="0"/>
            </a:stretch>
          </a:blipFill>
        </p:spPr>
      </p:sp>
      <p:grpSp>
        <p:nvGrpSpPr>
          <p:cNvPr name="Group 5" id="5"/>
          <p:cNvGrpSpPr>
            <a:grpSpLocks noChangeAspect="true"/>
          </p:cNvGrpSpPr>
          <p:nvPr/>
        </p:nvGrpSpPr>
        <p:grpSpPr>
          <a:xfrm rot="0">
            <a:off x="9589607" y="0"/>
            <a:ext cx="8698393" cy="10400373"/>
            <a:chOff x="0" y="0"/>
            <a:chExt cx="8603361" cy="10286746"/>
          </a:xfrm>
        </p:grpSpPr>
        <p:sp>
          <p:nvSpPr>
            <p:cNvPr name="Freeform 6" id="6"/>
            <p:cNvSpPr/>
            <p:nvPr/>
          </p:nvSpPr>
          <p:spPr>
            <a:xfrm flipH="false" flipV="false" rot="0">
              <a:off x="-2794" y="-128"/>
              <a:ext cx="8606155" cy="10286874"/>
            </a:xfrm>
            <a:custGeom>
              <a:avLst/>
              <a:gdLst/>
              <a:ahLst/>
              <a:cxnLst/>
              <a:rect r="r" b="b" t="t" l="l"/>
              <a:pathLst>
                <a:path h="10286874" w="8606155">
                  <a:moveTo>
                    <a:pt x="8606155" y="10251441"/>
                  </a:moveTo>
                  <a:cubicBezTo>
                    <a:pt x="8606155" y="10284588"/>
                    <a:pt x="8595487" y="10286874"/>
                    <a:pt x="8567674" y="10286874"/>
                  </a:cubicBezTo>
                  <a:cubicBezTo>
                    <a:pt x="5713094" y="10286239"/>
                    <a:pt x="2858643" y="10286239"/>
                    <a:pt x="4064" y="10286239"/>
                  </a:cubicBezTo>
                  <a:cubicBezTo>
                    <a:pt x="0" y="10272396"/>
                    <a:pt x="6350" y="10259823"/>
                    <a:pt x="9271" y="10246996"/>
                  </a:cubicBezTo>
                  <a:cubicBezTo>
                    <a:pt x="134747" y="9685402"/>
                    <a:pt x="260350" y="9123935"/>
                    <a:pt x="386207" y="8562467"/>
                  </a:cubicBezTo>
                  <a:cubicBezTo>
                    <a:pt x="565658" y="7761986"/>
                    <a:pt x="745490" y="6961633"/>
                    <a:pt x="924814" y="6161151"/>
                  </a:cubicBezTo>
                  <a:cubicBezTo>
                    <a:pt x="1146302" y="5172583"/>
                    <a:pt x="1367282" y="4184015"/>
                    <a:pt x="1588643" y="3195574"/>
                  </a:cubicBezTo>
                  <a:cubicBezTo>
                    <a:pt x="1813560" y="2191385"/>
                    <a:pt x="2038604" y="1187323"/>
                    <a:pt x="2264156" y="183261"/>
                  </a:cubicBezTo>
                  <a:cubicBezTo>
                    <a:pt x="2277872" y="122174"/>
                    <a:pt x="2286635" y="59690"/>
                    <a:pt x="2308860" y="635"/>
                  </a:cubicBezTo>
                  <a:cubicBezTo>
                    <a:pt x="4395216" y="635"/>
                    <a:pt x="6481572" y="635"/>
                    <a:pt x="8567928" y="0"/>
                  </a:cubicBezTo>
                  <a:cubicBezTo>
                    <a:pt x="8596249" y="0"/>
                    <a:pt x="8605901" y="3429"/>
                    <a:pt x="8605901" y="35814"/>
                  </a:cubicBezTo>
                  <a:cubicBezTo>
                    <a:pt x="8605139" y="3441066"/>
                    <a:pt x="8605139" y="6846317"/>
                    <a:pt x="8606155" y="10251441"/>
                  </a:cubicBezTo>
                  <a:close/>
                </a:path>
              </a:pathLst>
            </a:custGeom>
            <a:blipFill>
              <a:blip r:embed="rId6"/>
              <a:stretch>
                <a:fillRect l="-114498" t="-230" r="-2201" b="-20632"/>
              </a:stretch>
            </a:blipFill>
          </p:spPr>
        </p:sp>
      </p:grpSp>
      <p:grpSp>
        <p:nvGrpSpPr>
          <p:cNvPr name="Group 7" id="7"/>
          <p:cNvGrpSpPr/>
          <p:nvPr/>
        </p:nvGrpSpPr>
        <p:grpSpPr>
          <a:xfrm rot="0">
            <a:off x="4191521" y="3349077"/>
            <a:ext cx="9904959" cy="3588846"/>
            <a:chOff x="0" y="0"/>
            <a:chExt cx="2608713" cy="945211"/>
          </a:xfrm>
        </p:grpSpPr>
        <p:sp>
          <p:nvSpPr>
            <p:cNvPr name="Freeform 8" id="8"/>
            <p:cNvSpPr/>
            <p:nvPr/>
          </p:nvSpPr>
          <p:spPr>
            <a:xfrm flipH="false" flipV="false" rot="0">
              <a:off x="0" y="0"/>
              <a:ext cx="2608713" cy="945211"/>
            </a:xfrm>
            <a:custGeom>
              <a:avLst/>
              <a:gdLst/>
              <a:ahLst/>
              <a:cxnLst/>
              <a:rect r="r" b="b" t="t" l="l"/>
              <a:pathLst>
                <a:path h="945211" w="2608713">
                  <a:moveTo>
                    <a:pt x="0" y="0"/>
                  </a:moveTo>
                  <a:lnTo>
                    <a:pt x="2608713" y="0"/>
                  </a:lnTo>
                  <a:lnTo>
                    <a:pt x="2608713" y="945211"/>
                  </a:lnTo>
                  <a:lnTo>
                    <a:pt x="0" y="945211"/>
                  </a:lnTo>
                  <a:close/>
                </a:path>
              </a:pathLst>
            </a:custGeom>
            <a:solidFill>
              <a:srgbClr val="FFFFFF"/>
            </a:solidFill>
          </p:spPr>
        </p:sp>
        <p:sp>
          <p:nvSpPr>
            <p:cNvPr name="TextBox 9" id="9"/>
            <p:cNvSpPr txBox="true"/>
            <p:nvPr/>
          </p:nvSpPr>
          <p:spPr>
            <a:xfrm>
              <a:off x="0" y="-19050"/>
              <a:ext cx="812800" cy="831850"/>
            </a:xfrm>
            <a:prstGeom prst="rect">
              <a:avLst/>
            </a:prstGeom>
          </p:spPr>
          <p:txBody>
            <a:bodyPr anchor="ctr" rtlCol="false" tIns="50800" lIns="50800" bIns="50800" rIns="50800"/>
            <a:lstStyle/>
            <a:p>
              <a:pPr algn="ctr">
                <a:lnSpc>
                  <a:spcPts val="2859"/>
                </a:lnSpc>
              </a:pPr>
            </a:p>
          </p:txBody>
        </p:sp>
      </p:grpSp>
      <p:sp>
        <p:nvSpPr>
          <p:cNvPr name="Freeform 10" id="10"/>
          <p:cNvSpPr/>
          <p:nvPr/>
        </p:nvSpPr>
        <p:spPr>
          <a:xfrm flipH="false" flipV="false" rot="0">
            <a:off x="4191521" y="6937923"/>
            <a:ext cx="9904959" cy="680751"/>
          </a:xfrm>
          <a:custGeom>
            <a:avLst/>
            <a:gdLst/>
            <a:ahLst/>
            <a:cxnLst/>
            <a:rect r="r" b="b" t="t" l="l"/>
            <a:pathLst>
              <a:path h="680751" w="9904959">
                <a:moveTo>
                  <a:pt x="0" y="0"/>
                </a:moveTo>
                <a:lnTo>
                  <a:pt x="9904958" y="0"/>
                </a:lnTo>
                <a:lnTo>
                  <a:pt x="9904958" y="680752"/>
                </a:lnTo>
                <a:lnTo>
                  <a:pt x="0" y="680752"/>
                </a:lnTo>
                <a:lnTo>
                  <a:pt x="0" y="0"/>
                </a:lnTo>
                <a:close/>
              </a:path>
            </a:pathLst>
          </a:custGeom>
          <a:blipFill>
            <a:blip r:embed="rId7"/>
            <a:stretch>
              <a:fillRect l="0" t="-187363" r="0" b="0"/>
            </a:stretch>
          </a:blipFill>
        </p:spPr>
      </p:sp>
      <p:sp>
        <p:nvSpPr>
          <p:cNvPr name="TextBox 11" id="11"/>
          <p:cNvSpPr txBox="true"/>
          <p:nvPr/>
        </p:nvSpPr>
        <p:spPr>
          <a:xfrm rot="0">
            <a:off x="4533445" y="4130049"/>
            <a:ext cx="9405358" cy="2100013"/>
          </a:xfrm>
          <a:prstGeom prst="rect">
            <a:avLst/>
          </a:prstGeom>
        </p:spPr>
        <p:txBody>
          <a:bodyPr anchor="t" rtlCol="false" tIns="0" lIns="0" bIns="0" rIns="0">
            <a:spAutoFit/>
          </a:bodyPr>
          <a:lstStyle/>
          <a:p>
            <a:pPr algn="ctr">
              <a:lnSpc>
                <a:spcPts val="16975"/>
              </a:lnSpc>
            </a:pPr>
            <a:r>
              <a:rPr lang="en-US" sz="12300" spc="172">
                <a:solidFill>
                  <a:srgbClr val="040506"/>
                </a:solidFill>
                <a:latin typeface="Archivo Black"/>
              </a:rPr>
              <a:t>PROJECT</a:t>
            </a:r>
          </a:p>
        </p:txBody>
      </p:sp>
      <p:sp>
        <p:nvSpPr>
          <p:cNvPr name="TextBox 12" id="12"/>
          <p:cNvSpPr txBox="true"/>
          <p:nvPr/>
        </p:nvSpPr>
        <p:spPr>
          <a:xfrm rot="0">
            <a:off x="5471449" y="3464745"/>
            <a:ext cx="7345101" cy="893904"/>
          </a:xfrm>
          <a:prstGeom prst="rect">
            <a:avLst/>
          </a:prstGeom>
        </p:spPr>
        <p:txBody>
          <a:bodyPr anchor="t" rtlCol="false" tIns="0" lIns="0" bIns="0" rIns="0">
            <a:spAutoFit/>
          </a:bodyPr>
          <a:lstStyle/>
          <a:p>
            <a:pPr algn="ctr">
              <a:lnSpc>
                <a:spcPts val="7294"/>
              </a:lnSpc>
            </a:pPr>
            <a:r>
              <a:rPr lang="en-US" sz="5286" spc="74">
                <a:solidFill>
                  <a:srgbClr val="040506"/>
                </a:solidFill>
                <a:latin typeface="Archivo Black"/>
              </a:rPr>
              <a:t>BUSINESS</a:t>
            </a:r>
          </a:p>
        </p:txBody>
      </p:sp>
      <p:sp>
        <p:nvSpPr>
          <p:cNvPr name="TextBox 13" id="13"/>
          <p:cNvSpPr txBox="true"/>
          <p:nvPr/>
        </p:nvSpPr>
        <p:spPr>
          <a:xfrm rot="0">
            <a:off x="4441321" y="6182437"/>
            <a:ext cx="9497482" cy="441638"/>
          </a:xfrm>
          <a:prstGeom prst="rect">
            <a:avLst/>
          </a:prstGeom>
        </p:spPr>
        <p:txBody>
          <a:bodyPr anchor="t" rtlCol="false" tIns="0" lIns="0" bIns="0" rIns="0">
            <a:spAutoFit/>
          </a:bodyPr>
          <a:lstStyle/>
          <a:p>
            <a:pPr algn="ctr">
              <a:lnSpc>
                <a:spcPts val="3661"/>
              </a:lnSpc>
            </a:pPr>
            <a:r>
              <a:rPr lang="en-US" sz="2653" spc="140">
                <a:solidFill>
                  <a:srgbClr val="231F20"/>
                </a:solidFill>
                <a:latin typeface="Montserrat Classic Bold"/>
              </a:rPr>
              <a:t>WWW.ROHITCONSULTING.COM</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grpSp>
        <p:nvGrpSpPr>
          <p:cNvPr name="Group 2" id="2"/>
          <p:cNvGrpSpPr/>
          <p:nvPr/>
        </p:nvGrpSpPr>
        <p:grpSpPr>
          <a:xfrm rot="764344">
            <a:off x="7499531" y="-923721"/>
            <a:ext cx="1088513" cy="11908815"/>
            <a:chOff x="0" y="0"/>
            <a:chExt cx="286687" cy="3136478"/>
          </a:xfrm>
        </p:grpSpPr>
        <p:sp>
          <p:nvSpPr>
            <p:cNvPr name="Freeform 3" id="3"/>
            <p:cNvSpPr/>
            <p:nvPr/>
          </p:nvSpPr>
          <p:spPr>
            <a:xfrm flipH="false" flipV="false" rot="0">
              <a:off x="0" y="0"/>
              <a:ext cx="286687" cy="3136478"/>
            </a:xfrm>
            <a:custGeom>
              <a:avLst/>
              <a:gdLst/>
              <a:ahLst/>
              <a:cxnLst/>
              <a:rect r="r" b="b" t="t" l="l"/>
              <a:pathLst>
                <a:path h="3136478" w="286687">
                  <a:moveTo>
                    <a:pt x="0" y="0"/>
                  </a:moveTo>
                  <a:lnTo>
                    <a:pt x="286687" y="0"/>
                  </a:lnTo>
                  <a:lnTo>
                    <a:pt x="286687" y="3136478"/>
                  </a:lnTo>
                  <a:lnTo>
                    <a:pt x="0" y="3136478"/>
                  </a:lnTo>
                  <a:close/>
                </a:path>
              </a:pathLst>
            </a:custGeom>
            <a:gradFill rotWithShape="true">
              <a:gsLst>
                <a:gs pos="0">
                  <a:srgbClr val="696969">
                    <a:alpha val="41040"/>
                  </a:srgbClr>
                </a:gs>
                <a:gs pos="33333">
                  <a:srgbClr val="B4B4B4">
                    <a:alpha val="47025"/>
                  </a:srgbClr>
                </a:gs>
                <a:gs pos="66667">
                  <a:srgbClr val="EEEEEE">
                    <a:alpha val="40185"/>
                  </a:srgbClr>
                </a:gs>
                <a:gs pos="100000">
                  <a:srgbClr val="FBFBFB">
                    <a:alpha val="12540"/>
                  </a:srgbClr>
                </a:gs>
              </a:gsLst>
              <a:lin ang="0"/>
            </a:gradFill>
            <a:ln cap="sq">
              <a:noFill/>
              <a:prstDash val="solid"/>
              <a:miter/>
            </a:ln>
          </p:spPr>
        </p:sp>
        <p:sp>
          <p:nvSpPr>
            <p:cNvPr name="TextBox 4" id="4"/>
            <p:cNvSpPr txBox="true"/>
            <p:nvPr/>
          </p:nvSpPr>
          <p:spPr>
            <a:xfrm>
              <a:off x="0" y="-19050"/>
              <a:ext cx="812800" cy="831850"/>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5" id="5"/>
          <p:cNvGrpSpPr>
            <a:grpSpLocks noChangeAspect="true"/>
          </p:cNvGrpSpPr>
          <p:nvPr/>
        </p:nvGrpSpPr>
        <p:grpSpPr>
          <a:xfrm rot="0">
            <a:off x="42918" y="0"/>
            <a:ext cx="8585708" cy="10287000"/>
            <a:chOff x="0" y="0"/>
            <a:chExt cx="8585708" cy="10287000"/>
          </a:xfrm>
        </p:grpSpPr>
        <p:sp>
          <p:nvSpPr>
            <p:cNvPr name="Freeform 6" id="6"/>
            <p:cNvSpPr/>
            <p:nvPr/>
          </p:nvSpPr>
          <p:spPr>
            <a:xfrm flipH="false" flipV="false" rot="0">
              <a:off x="0" y="0"/>
              <a:ext cx="8585708" cy="10286999"/>
            </a:xfrm>
            <a:custGeom>
              <a:avLst/>
              <a:gdLst/>
              <a:ahLst/>
              <a:cxnLst/>
              <a:rect r="r" b="b" t="t" l="l"/>
              <a:pathLst>
                <a:path h="10286999" w="8585708">
                  <a:moveTo>
                    <a:pt x="8585708" y="762"/>
                  </a:moveTo>
                  <a:cubicBezTo>
                    <a:pt x="8581644" y="20447"/>
                    <a:pt x="8577961" y="40132"/>
                    <a:pt x="8573515" y="59690"/>
                  </a:cubicBezTo>
                  <a:cubicBezTo>
                    <a:pt x="8478138" y="485521"/>
                    <a:pt x="8382634" y="911225"/>
                    <a:pt x="8287258" y="1337056"/>
                  </a:cubicBezTo>
                  <a:cubicBezTo>
                    <a:pt x="8146288" y="1966722"/>
                    <a:pt x="8005699" y="2596388"/>
                    <a:pt x="7864602" y="3225927"/>
                  </a:cubicBezTo>
                  <a:cubicBezTo>
                    <a:pt x="7691247" y="3999103"/>
                    <a:pt x="7517384" y="4772152"/>
                    <a:pt x="7344029" y="5545328"/>
                  </a:cubicBezTo>
                  <a:cubicBezTo>
                    <a:pt x="7194677" y="6211443"/>
                    <a:pt x="7045579" y="6877558"/>
                    <a:pt x="6896354" y="7543800"/>
                  </a:cubicBezTo>
                  <a:cubicBezTo>
                    <a:pt x="6765290" y="8129016"/>
                    <a:pt x="6634480" y="8714105"/>
                    <a:pt x="6503162" y="9299194"/>
                  </a:cubicBezTo>
                  <a:cubicBezTo>
                    <a:pt x="6429375" y="9628250"/>
                    <a:pt x="6354953" y="9957181"/>
                    <a:pt x="6280785" y="10286237"/>
                  </a:cubicBezTo>
                  <a:cubicBezTo>
                    <a:pt x="4199382" y="10286237"/>
                    <a:pt x="2118106" y="10286110"/>
                    <a:pt x="36830" y="10286999"/>
                  </a:cubicBezTo>
                  <a:cubicBezTo>
                    <a:pt x="6731" y="10286999"/>
                    <a:pt x="0" y="10280268"/>
                    <a:pt x="0" y="10250043"/>
                  </a:cubicBezTo>
                  <a:cubicBezTo>
                    <a:pt x="762" y="6845681"/>
                    <a:pt x="762" y="3441319"/>
                    <a:pt x="0" y="36957"/>
                  </a:cubicBezTo>
                  <a:cubicBezTo>
                    <a:pt x="0" y="6731"/>
                    <a:pt x="6731" y="0"/>
                    <a:pt x="36830" y="0"/>
                  </a:cubicBezTo>
                  <a:cubicBezTo>
                    <a:pt x="2886456" y="762"/>
                    <a:pt x="5736082" y="762"/>
                    <a:pt x="8585708" y="762"/>
                  </a:cubicBezTo>
                  <a:close/>
                </a:path>
              </a:pathLst>
            </a:custGeom>
            <a:blipFill>
              <a:blip r:embed="rId2"/>
              <a:stretch>
                <a:fillRect l="-39833" t="0" r="-39833" b="0"/>
              </a:stretch>
            </a:blipFill>
          </p:spPr>
        </p:sp>
      </p:grpSp>
      <p:grpSp>
        <p:nvGrpSpPr>
          <p:cNvPr name="Group 7" id="7"/>
          <p:cNvGrpSpPr/>
          <p:nvPr/>
        </p:nvGrpSpPr>
        <p:grpSpPr>
          <a:xfrm rot="0">
            <a:off x="5948054" y="984829"/>
            <a:ext cx="9832553" cy="8273471"/>
            <a:chOff x="0" y="0"/>
            <a:chExt cx="2589643" cy="2179021"/>
          </a:xfrm>
        </p:grpSpPr>
        <p:sp>
          <p:nvSpPr>
            <p:cNvPr name="Freeform 8" id="8"/>
            <p:cNvSpPr/>
            <p:nvPr/>
          </p:nvSpPr>
          <p:spPr>
            <a:xfrm flipH="false" flipV="false" rot="0">
              <a:off x="0" y="0"/>
              <a:ext cx="2589643" cy="2179021"/>
            </a:xfrm>
            <a:custGeom>
              <a:avLst/>
              <a:gdLst/>
              <a:ahLst/>
              <a:cxnLst/>
              <a:rect r="r" b="b" t="t" l="l"/>
              <a:pathLst>
                <a:path h="2179021" w="2589643">
                  <a:moveTo>
                    <a:pt x="20472" y="0"/>
                  </a:moveTo>
                  <a:lnTo>
                    <a:pt x="2569172" y="0"/>
                  </a:lnTo>
                  <a:cubicBezTo>
                    <a:pt x="2574601" y="0"/>
                    <a:pt x="2579808" y="2157"/>
                    <a:pt x="2583648" y="5996"/>
                  </a:cubicBezTo>
                  <a:cubicBezTo>
                    <a:pt x="2587487" y="9835"/>
                    <a:pt x="2589643" y="15042"/>
                    <a:pt x="2589643" y="20472"/>
                  </a:cubicBezTo>
                  <a:lnTo>
                    <a:pt x="2589643" y="2158549"/>
                  </a:lnTo>
                  <a:cubicBezTo>
                    <a:pt x="2589643" y="2163979"/>
                    <a:pt x="2587487" y="2169186"/>
                    <a:pt x="2583648" y="2173025"/>
                  </a:cubicBezTo>
                  <a:cubicBezTo>
                    <a:pt x="2579808" y="2176864"/>
                    <a:pt x="2574601" y="2179021"/>
                    <a:pt x="2569172" y="2179021"/>
                  </a:cubicBezTo>
                  <a:lnTo>
                    <a:pt x="20472" y="2179021"/>
                  </a:lnTo>
                  <a:cubicBezTo>
                    <a:pt x="15042" y="2179021"/>
                    <a:pt x="9835" y="2176864"/>
                    <a:pt x="5996" y="2173025"/>
                  </a:cubicBezTo>
                  <a:cubicBezTo>
                    <a:pt x="2157" y="2169186"/>
                    <a:pt x="0" y="2163979"/>
                    <a:pt x="0" y="2158549"/>
                  </a:cubicBezTo>
                  <a:lnTo>
                    <a:pt x="0" y="20472"/>
                  </a:lnTo>
                  <a:cubicBezTo>
                    <a:pt x="0" y="15042"/>
                    <a:pt x="2157" y="9835"/>
                    <a:pt x="5996" y="5996"/>
                  </a:cubicBezTo>
                  <a:cubicBezTo>
                    <a:pt x="9835" y="2157"/>
                    <a:pt x="15042" y="0"/>
                    <a:pt x="20472" y="0"/>
                  </a:cubicBezTo>
                  <a:close/>
                </a:path>
              </a:pathLst>
            </a:custGeom>
            <a:solidFill>
              <a:srgbClr val="FFFFFF">
                <a:alpha val="58824"/>
              </a:srgbClr>
            </a:solidFill>
            <a:ln w="38100" cap="rnd">
              <a:solidFill>
                <a:srgbClr val="000000">
                  <a:alpha val="58824"/>
                </a:srgbClr>
              </a:solidFill>
              <a:prstDash val="solid"/>
              <a:round/>
            </a:ln>
          </p:spPr>
        </p:sp>
        <p:sp>
          <p:nvSpPr>
            <p:cNvPr name="TextBox 9" id="9"/>
            <p:cNvSpPr txBox="true"/>
            <p:nvPr/>
          </p:nvSpPr>
          <p:spPr>
            <a:xfrm>
              <a:off x="0" y="-19050"/>
              <a:ext cx="812800" cy="831850"/>
            </a:xfrm>
            <a:prstGeom prst="rect">
              <a:avLst/>
            </a:prstGeom>
          </p:spPr>
          <p:txBody>
            <a:bodyPr anchor="ctr" rtlCol="false" tIns="50800" lIns="50800" bIns="50800" rIns="50800"/>
            <a:lstStyle/>
            <a:p>
              <a:pPr algn="ctr">
                <a:lnSpc>
                  <a:spcPts val="2859"/>
                </a:lnSpc>
              </a:pPr>
            </a:p>
          </p:txBody>
        </p:sp>
      </p:grpSp>
      <p:sp>
        <p:nvSpPr>
          <p:cNvPr name="TextBox 10" id="10"/>
          <p:cNvSpPr txBox="true"/>
          <p:nvPr/>
        </p:nvSpPr>
        <p:spPr>
          <a:xfrm rot="0">
            <a:off x="7561856" y="2102453"/>
            <a:ext cx="6539142" cy="898392"/>
          </a:xfrm>
          <a:prstGeom prst="rect">
            <a:avLst/>
          </a:prstGeom>
        </p:spPr>
        <p:txBody>
          <a:bodyPr anchor="t" rtlCol="false" tIns="0" lIns="0" bIns="0" rIns="0">
            <a:spAutoFit/>
          </a:bodyPr>
          <a:lstStyle/>
          <a:p>
            <a:pPr algn="ctr" marL="0" indent="0" lvl="0">
              <a:lnSpc>
                <a:spcPts val="7291"/>
              </a:lnSpc>
              <a:spcBef>
                <a:spcPct val="0"/>
              </a:spcBef>
            </a:pPr>
            <a:r>
              <a:rPr lang="en-US" sz="5283" spc="184">
                <a:solidFill>
                  <a:srgbClr val="010101"/>
                </a:solidFill>
                <a:latin typeface="Archivo Black"/>
              </a:rPr>
              <a:t>CONCLUSIONS</a:t>
            </a:r>
          </a:p>
        </p:txBody>
      </p:sp>
      <p:sp>
        <p:nvSpPr>
          <p:cNvPr name="TextBox 11" id="11"/>
          <p:cNvSpPr txBox="true"/>
          <p:nvPr/>
        </p:nvSpPr>
        <p:spPr>
          <a:xfrm rot="0">
            <a:off x="6199913" y="3970748"/>
            <a:ext cx="9263029" cy="3659954"/>
          </a:xfrm>
          <a:prstGeom prst="rect">
            <a:avLst/>
          </a:prstGeom>
        </p:spPr>
        <p:txBody>
          <a:bodyPr anchor="t" rtlCol="false" tIns="0" lIns="0" bIns="0" rIns="0">
            <a:spAutoFit/>
          </a:bodyPr>
          <a:lstStyle/>
          <a:p>
            <a:pPr algn="ctr">
              <a:lnSpc>
                <a:spcPts val="2684"/>
              </a:lnSpc>
            </a:pPr>
            <a:r>
              <a:rPr lang="en-US" sz="2064">
                <a:solidFill>
                  <a:srgbClr val="010101"/>
                </a:solidFill>
                <a:latin typeface="Open Sauce"/>
              </a:rPr>
              <a:t> In conclusion, this Adherence Optimization System would allow targeted interventions to increase medication compliance, delivering immense clinical value and cost savings. We are excited at the opportunity to build on our successful proof-of-concept and partner to make an even greater impact.</a:t>
            </a:r>
          </a:p>
          <a:p>
            <a:pPr algn="ctr">
              <a:lnSpc>
                <a:spcPts val="2684"/>
              </a:lnSpc>
            </a:pPr>
          </a:p>
          <a:p>
            <a:pPr algn="ctr">
              <a:lnSpc>
                <a:spcPts val="2684"/>
              </a:lnSpc>
            </a:pPr>
            <a:r>
              <a:rPr lang="en-US" sz="2064">
                <a:solidFill>
                  <a:srgbClr val="010101"/>
                </a:solidFill>
                <a:latin typeface="Open Sauce"/>
              </a:rPr>
              <a:t>Let me know if you would like me to expand or modify any portion of this outline. I can provide even more details for each slide as needed to convey the value and specifics of our proposal.</a:t>
            </a:r>
          </a:p>
          <a:p>
            <a:pPr algn="ctr">
              <a:lnSpc>
                <a:spcPts val="2684"/>
              </a:lnSpc>
            </a:pPr>
          </a:p>
          <a:p>
            <a:pPr algn="ctr">
              <a:lnSpc>
                <a:spcPts val="2684"/>
              </a:lnSpc>
              <a:spcBef>
                <a:spcPct val="0"/>
              </a:spcBef>
            </a:pP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5400000">
            <a:off x="8599743" y="-4717334"/>
            <a:ext cx="1088513" cy="18288000"/>
            <a:chOff x="0" y="0"/>
            <a:chExt cx="286687" cy="4816593"/>
          </a:xfrm>
        </p:grpSpPr>
        <p:sp>
          <p:nvSpPr>
            <p:cNvPr name="Freeform 4" id="4"/>
            <p:cNvSpPr/>
            <p:nvPr/>
          </p:nvSpPr>
          <p:spPr>
            <a:xfrm flipH="false" flipV="false" rot="0">
              <a:off x="0" y="0"/>
              <a:ext cx="286687" cy="4816592"/>
            </a:xfrm>
            <a:custGeom>
              <a:avLst/>
              <a:gdLst/>
              <a:ahLst/>
              <a:cxnLst/>
              <a:rect r="r" b="b" t="t" l="l"/>
              <a:pathLst>
                <a:path h="4816592" w="286687">
                  <a:moveTo>
                    <a:pt x="0" y="0"/>
                  </a:moveTo>
                  <a:lnTo>
                    <a:pt x="286687" y="0"/>
                  </a:lnTo>
                  <a:lnTo>
                    <a:pt x="286687" y="4816592"/>
                  </a:lnTo>
                  <a:lnTo>
                    <a:pt x="0" y="4816592"/>
                  </a:lnTo>
                  <a:close/>
                </a:path>
              </a:pathLst>
            </a:custGeom>
            <a:gradFill rotWithShape="true">
              <a:gsLst>
                <a:gs pos="0">
                  <a:srgbClr val="696969">
                    <a:alpha val="72000"/>
                  </a:srgbClr>
                </a:gs>
                <a:gs pos="33333">
                  <a:srgbClr val="B4B4B4">
                    <a:alpha val="82500"/>
                  </a:srgbClr>
                </a:gs>
                <a:gs pos="66667">
                  <a:srgbClr val="EEEEEE">
                    <a:alpha val="70500"/>
                  </a:srgbClr>
                </a:gs>
                <a:gs pos="100000">
                  <a:srgbClr val="FBFBFB">
                    <a:alpha val="22000"/>
                  </a:srgbClr>
                </a:gs>
              </a:gsLst>
              <a:lin ang="0"/>
            </a:gradFill>
            <a:ln cap="sq">
              <a:noFill/>
              <a:prstDash val="solid"/>
              <a:miter/>
            </a:ln>
          </p:spPr>
        </p:sp>
        <p:sp>
          <p:nvSpPr>
            <p:cNvPr name="TextBox 5" id="5"/>
            <p:cNvSpPr txBox="true"/>
            <p:nvPr/>
          </p:nvSpPr>
          <p:spPr>
            <a:xfrm>
              <a:off x="0" y="-19050"/>
              <a:ext cx="812800" cy="831850"/>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Freeform 6" id="6"/>
          <p:cNvSpPr/>
          <p:nvPr/>
        </p:nvSpPr>
        <p:spPr>
          <a:xfrm flipH="false" flipV="false" rot="0">
            <a:off x="17900" y="0"/>
            <a:ext cx="18270100" cy="4165455"/>
          </a:xfrm>
          <a:custGeom>
            <a:avLst/>
            <a:gdLst/>
            <a:ahLst/>
            <a:cxnLst/>
            <a:rect r="r" b="b" t="t" l="l"/>
            <a:pathLst>
              <a:path h="4165455" w="18270100">
                <a:moveTo>
                  <a:pt x="0" y="0"/>
                </a:moveTo>
                <a:lnTo>
                  <a:pt x="18270100" y="0"/>
                </a:lnTo>
                <a:lnTo>
                  <a:pt x="18270100" y="4165455"/>
                </a:lnTo>
                <a:lnTo>
                  <a:pt x="0" y="4165455"/>
                </a:lnTo>
                <a:lnTo>
                  <a:pt x="0" y="0"/>
                </a:lnTo>
                <a:close/>
              </a:path>
            </a:pathLst>
          </a:custGeom>
          <a:blipFill>
            <a:blip r:embed="rId3"/>
            <a:stretch>
              <a:fillRect l="0" t="-90524" r="0" b="-101973"/>
            </a:stretch>
          </a:blipFill>
        </p:spPr>
      </p:sp>
      <p:sp>
        <p:nvSpPr>
          <p:cNvPr name="TextBox 7" id="7"/>
          <p:cNvSpPr txBox="true"/>
          <p:nvPr/>
        </p:nvSpPr>
        <p:spPr>
          <a:xfrm rot="0">
            <a:off x="4559819" y="1357867"/>
            <a:ext cx="9168362" cy="1695867"/>
          </a:xfrm>
          <a:prstGeom prst="rect">
            <a:avLst/>
          </a:prstGeom>
        </p:spPr>
        <p:txBody>
          <a:bodyPr anchor="t" rtlCol="false" tIns="0" lIns="0" bIns="0" rIns="0">
            <a:spAutoFit/>
          </a:bodyPr>
          <a:lstStyle/>
          <a:p>
            <a:pPr algn="ctr">
              <a:lnSpc>
                <a:spcPts val="13774"/>
              </a:lnSpc>
            </a:pPr>
            <a:r>
              <a:rPr lang="en-US" sz="9981" spc="79">
                <a:solidFill>
                  <a:srgbClr val="FFFFFF"/>
                </a:solidFill>
                <a:latin typeface="Archivo Black"/>
              </a:rPr>
              <a:t>CONTENT</a:t>
            </a:r>
          </a:p>
        </p:txBody>
      </p:sp>
      <p:sp>
        <p:nvSpPr>
          <p:cNvPr name="TextBox 8" id="8"/>
          <p:cNvSpPr txBox="true"/>
          <p:nvPr/>
        </p:nvSpPr>
        <p:spPr>
          <a:xfrm rot="0">
            <a:off x="4712879" y="4884459"/>
            <a:ext cx="1840320" cy="1048770"/>
          </a:xfrm>
          <a:prstGeom prst="rect">
            <a:avLst/>
          </a:prstGeom>
        </p:spPr>
        <p:txBody>
          <a:bodyPr anchor="t" rtlCol="false" tIns="0" lIns="0" bIns="0" rIns="0">
            <a:spAutoFit/>
          </a:bodyPr>
          <a:lstStyle/>
          <a:p>
            <a:pPr algn="ctr" marL="0" indent="0" lvl="0">
              <a:lnSpc>
                <a:spcPts val="8627"/>
              </a:lnSpc>
              <a:spcBef>
                <a:spcPct val="0"/>
              </a:spcBef>
            </a:pPr>
            <a:r>
              <a:rPr lang="en-US" sz="6251" spc="331">
                <a:solidFill>
                  <a:srgbClr val="231F20"/>
                </a:solidFill>
                <a:latin typeface="Montserrat Classic Bold"/>
              </a:rPr>
              <a:t>01</a:t>
            </a:r>
          </a:p>
        </p:txBody>
      </p:sp>
      <p:sp>
        <p:nvSpPr>
          <p:cNvPr name="TextBox 9" id="9"/>
          <p:cNvSpPr txBox="true"/>
          <p:nvPr/>
        </p:nvSpPr>
        <p:spPr>
          <a:xfrm rot="0">
            <a:off x="4261328" y="5996387"/>
            <a:ext cx="2743420" cy="418548"/>
          </a:xfrm>
          <a:prstGeom prst="rect">
            <a:avLst/>
          </a:prstGeom>
        </p:spPr>
        <p:txBody>
          <a:bodyPr anchor="t" rtlCol="false" tIns="0" lIns="0" bIns="0" rIns="0">
            <a:spAutoFit/>
          </a:bodyPr>
          <a:lstStyle/>
          <a:p>
            <a:pPr algn="ctr">
              <a:lnSpc>
                <a:spcPts val="3483"/>
              </a:lnSpc>
            </a:pPr>
            <a:r>
              <a:rPr lang="en-US" sz="2524" spc="247">
                <a:solidFill>
                  <a:srgbClr val="231F20"/>
                </a:solidFill>
                <a:latin typeface="Montserrat Light"/>
              </a:rPr>
              <a:t>Background</a:t>
            </a:r>
          </a:p>
        </p:txBody>
      </p:sp>
      <p:sp>
        <p:nvSpPr>
          <p:cNvPr name="TextBox 10" id="10"/>
          <p:cNvSpPr txBox="true"/>
          <p:nvPr/>
        </p:nvSpPr>
        <p:spPr>
          <a:xfrm rot="0">
            <a:off x="7989124" y="4884459"/>
            <a:ext cx="1840320" cy="1048770"/>
          </a:xfrm>
          <a:prstGeom prst="rect">
            <a:avLst/>
          </a:prstGeom>
        </p:spPr>
        <p:txBody>
          <a:bodyPr anchor="t" rtlCol="false" tIns="0" lIns="0" bIns="0" rIns="0">
            <a:spAutoFit/>
          </a:bodyPr>
          <a:lstStyle/>
          <a:p>
            <a:pPr algn="ctr" marL="0" indent="0" lvl="0">
              <a:lnSpc>
                <a:spcPts val="8627"/>
              </a:lnSpc>
              <a:spcBef>
                <a:spcPct val="0"/>
              </a:spcBef>
            </a:pPr>
            <a:r>
              <a:rPr lang="en-US" sz="6251" spc="331">
                <a:solidFill>
                  <a:srgbClr val="231F20"/>
                </a:solidFill>
                <a:latin typeface="Montserrat Classic Bold"/>
              </a:rPr>
              <a:t>02</a:t>
            </a:r>
          </a:p>
        </p:txBody>
      </p:sp>
      <p:sp>
        <p:nvSpPr>
          <p:cNvPr name="TextBox 11" id="11"/>
          <p:cNvSpPr txBox="true"/>
          <p:nvPr/>
        </p:nvSpPr>
        <p:spPr>
          <a:xfrm rot="0">
            <a:off x="7537574" y="5996387"/>
            <a:ext cx="2743420" cy="418548"/>
          </a:xfrm>
          <a:prstGeom prst="rect">
            <a:avLst/>
          </a:prstGeom>
        </p:spPr>
        <p:txBody>
          <a:bodyPr anchor="t" rtlCol="false" tIns="0" lIns="0" bIns="0" rIns="0">
            <a:spAutoFit/>
          </a:bodyPr>
          <a:lstStyle/>
          <a:p>
            <a:pPr algn="ctr">
              <a:lnSpc>
                <a:spcPts val="3483"/>
              </a:lnSpc>
            </a:pPr>
            <a:r>
              <a:rPr lang="en-US" sz="2524" spc="247">
                <a:solidFill>
                  <a:srgbClr val="231F20"/>
                </a:solidFill>
                <a:latin typeface="Montserrat Light"/>
              </a:rPr>
              <a:t>Findings</a:t>
            </a:r>
          </a:p>
        </p:txBody>
      </p:sp>
      <p:sp>
        <p:nvSpPr>
          <p:cNvPr name="TextBox 12" id="12"/>
          <p:cNvSpPr txBox="true"/>
          <p:nvPr/>
        </p:nvSpPr>
        <p:spPr>
          <a:xfrm rot="0">
            <a:off x="11436311" y="4957142"/>
            <a:ext cx="1840320" cy="1048770"/>
          </a:xfrm>
          <a:prstGeom prst="rect">
            <a:avLst/>
          </a:prstGeom>
        </p:spPr>
        <p:txBody>
          <a:bodyPr anchor="t" rtlCol="false" tIns="0" lIns="0" bIns="0" rIns="0">
            <a:spAutoFit/>
          </a:bodyPr>
          <a:lstStyle/>
          <a:p>
            <a:pPr algn="ctr" marL="0" indent="0" lvl="0">
              <a:lnSpc>
                <a:spcPts val="8627"/>
              </a:lnSpc>
              <a:spcBef>
                <a:spcPct val="0"/>
              </a:spcBef>
            </a:pPr>
            <a:r>
              <a:rPr lang="en-US" sz="6251" spc="331">
                <a:solidFill>
                  <a:srgbClr val="231F20"/>
                </a:solidFill>
                <a:latin typeface="Montserrat Classic Bold"/>
              </a:rPr>
              <a:t>03</a:t>
            </a:r>
          </a:p>
        </p:txBody>
      </p:sp>
      <p:sp>
        <p:nvSpPr>
          <p:cNvPr name="TextBox 13" id="13"/>
          <p:cNvSpPr txBox="true"/>
          <p:nvPr/>
        </p:nvSpPr>
        <p:spPr>
          <a:xfrm rot="0">
            <a:off x="10984760" y="5996387"/>
            <a:ext cx="2743420" cy="856698"/>
          </a:xfrm>
          <a:prstGeom prst="rect">
            <a:avLst/>
          </a:prstGeom>
        </p:spPr>
        <p:txBody>
          <a:bodyPr anchor="t" rtlCol="false" tIns="0" lIns="0" bIns="0" rIns="0">
            <a:spAutoFit/>
          </a:bodyPr>
          <a:lstStyle/>
          <a:p>
            <a:pPr algn="ctr">
              <a:lnSpc>
                <a:spcPts val="3483"/>
              </a:lnSpc>
            </a:pPr>
            <a:r>
              <a:rPr lang="en-US" sz="2524" spc="247">
                <a:solidFill>
                  <a:srgbClr val="231F20"/>
                </a:solidFill>
                <a:latin typeface="Montserrat Light"/>
              </a:rPr>
              <a:t>Proposed Project</a:t>
            </a:r>
          </a:p>
        </p:txBody>
      </p:sp>
      <p:sp>
        <p:nvSpPr>
          <p:cNvPr name="TextBox 14" id="14"/>
          <p:cNvSpPr txBox="true"/>
          <p:nvPr/>
        </p:nvSpPr>
        <p:spPr>
          <a:xfrm rot="0">
            <a:off x="3276953" y="6989520"/>
            <a:ext cx="1840320" cy="1048770"/>
          </a:xfrm>
          <a:prstGeom prst="rect">
            <a:avLst/>
          </a:prstGeom>
        </p:spPr>
        <p:txBody>
          <a:bodyPr anchor="t" rtlCol="false" tIns="0" lIns="0" bIns="0" rIns="0">
            <a:spAutoFit/>
          </a:bodyPr>
          <a:lstStyle/>
          <a:p>
            <a:pPr algn="ctr" marL="0" indent="0" lvl="0">
              <a:lnSpc>
                <a:spcPts val="8627"/>
              </a:lnSpc>
              <a:spcBef>
                <a:spcPct val="0"/>
              </a:spcBef>
            </a:pPr>
            <a:r>
              <a:rPr lang="en-US" sz="6251" spc="331">
                <a:solidFill>
                  <a:srgbClr val="231F20"/>
                </a:solidFill>
                <a:latin typeface="Montserrat Classic Bold"/>
              </a:rPr>
              <a:t>04</a:t>
            </a:r>
          </a:p>
        </p:txBody>
      </p:sp>
      <p:sp>
        <p:nvSpPr>
          <p:cNvPr name="TextBox 15" id="15"/>
          <p:cNvSpPr txBox="true"/>
          <p:nvPr/>
        </p:nvSpPr>
        <p:spPr>
          <a:xfrm rot="0">
            <a:off x="2825402" y="8028765"/>
            <a:ext cx="2743420" cy="856698"/>
          </a:xfrm>
          <a:prstGeom prst="rect">
            <a:avLst/>
          </a:prstGeom>
        </p:spPr>
        <p:txBody>
          <a:bodyPr anchor="t" rtlCol="false" tIns="0" lIns="0" bIns="0" rIns="0">
            <a:spAutoFit/>
          </a:bodyPr>
          <a:lstStyle/>
          <a:p>
            <a:pPr algn="ctr">
              <a:lnSpc>
                <a:spcPts val="3483"/>
              </a:lnSpc>
            </a:pPr>
            <a:r>
              <a:rPr lang="en-US" sz="2524" spc="247">
                <a:solidFill>
                  <a:srgbClr val="231F20"/>
                </a:solidFill>
                <a:latin typeface="Montserrat Light"/>
              </a:rPr>
              <a:t>Platform Overview</a:t>
            </a:r>
          </a:p>
        </p:txBody>
      </p:sp>
      <p:sp>
        <p:nvSpPr>
          <p:cNvPr name="TextBox 16" id="16"/>
          <p:cNvSpPr txBox="true"/>
          <p:nvPr/>
        </p:nvSpPr>
        <p:spPr>
          <a:xfrm rot="0">
            <a:off x="6553198" y="7033352"/>
            <a:ext cx="1840320" cy="1048770"/>
          </a:xfrm>
          <a:prstGeom prst="rect">
            <a:avLst/>
          </a:prstGeom>
        </p:spPr>
        <p:txBody>
          <a:bodyPr anchor="t" rtlCol="false" tIns="0" lIns="0" bIns="0" rIns="0">
            <a:spAutoFit/>
          </a:bodyPr>
          <a:lstStyle/>
          <a:p>
            <a:pPr algn="ctr" marL="0" indent="0" lvl="0">
              <a:lnSpc>
                <a:spcPts val="8627"/>
              </a:lnSpc>
              <a:spcBef>
                <a:spcPct val="0"/>
              </a:spcBef>
            </a:pPr>
            <a:r>
              <a:rPr lang="en-US" sz="6251" spc="331">
                <a:solidFill>
                  <a:srgbClr val="231F20"/>
                </a:solidFill>
                <a:latin typeface="Montserrat Classic Bold"/>
              </a:rPr>
              <a:t>05</a:t>
            </a:r>
          </a:p>
        </p:txBody>
      </p:sp>
      <p:sp>
        <p:nvSpPr>
          <p:cNvPr name="TextBox 17" id="17"/>
          <p:cNvSpPr txBox="true"/>
          <p:nvPr/>
        </p:nvSpPr>
        <p:spPr>
          <a:xfrm rot="0">
            <a:off x="6101648" y="8072597"/>
            <a:ext cx="2743420" cy="856698"/>
          </a:xfrm>
          <a:prstGeom prst="rect">
            <a:avLst/>
          </a:prstGeom>
        </p:spPr>
        <p:txBody>
          <a:bodyPr anchor="t" rtlCol="false" tIns="0" lIns="0" bIns="0" rIns="0">
            <a:spAutoFit/>
          </a:bodyPr>
          <a:lstStyle/>
          <a:p>
            <a:pPr algn="ctr">
              <a:lnSpc>
                <a:spcPts val="3483"/>
              </a:lnSpc>
            </a:pPr>
            <a:r>
              <a:rPr lang="en-US" sz="2524" spc="247">
                <a:solidFill>
                  <a:srgbClr val="231F20"/>
                </a:solidFill>
                <a:latin typeface="Montserrat Light"/>
              </a:rPr>
              <a:t>Benefits and Deliverables</a:t>
            </a:r>
          </a:p>
        </p:txBody>
      </p:sp>
      <p:sp>
        <p:nvSpPr>
          <p:cNvPr name="TextBox 18" id="18"/>
          <p:cNvSpPr txBox="true"/>
          <p:nvPr/>
        </p:nvSpPr>
        <p:spPr>
          <a:xfrm rot="0">
            <a:off x="9829444" y="6989520"/>
            <a:ext cx="1840320" cy="1048770"/>
          </a:xfrm>
          <a:prstGeom prst="rect">
            <a:avLst/>
          </a:prstGeom>
        </p:spPr>
        <p:txBody>
          <a:bodyPr anchor="t" rtlCol="false" tIns="0" lIns="0" bIns="0" rIns="0">
            <a:spAutoFit/>
          </a:bodyPr>
          <a:lstStyle/>
          <a:p>
            <a:pPr algn="ctr" marL="0" indent="0" lvl="0">
              <a:lnSpc>
                <a:spcPts val="8627"/>
              </a:lnSpc>
              <a:spcBef>
                <a:spcPct val="0"/>
              </a:spcBef>
            </a:pPr>
            <a:r>
              <a:rPr lang="en-US" sz="6251" spc="331">
                <a:solidFill>
                  <a:srgbClr val="231F20"/>
                </a:solidFill>
                <a:latin typeface="Montserrat Classic Bold"/>
              </a:rPr>
              <a:t>06</a:t>
            </a:r>
          </a:p>
        </p:txBody>
      </p:sp>
      <p:sp>
        <p:nvSpPr>
          <p:cNvPr name="TextBox 19" id="19"/>
          <p:cNvSpPr txBox="true"/>
          <p:nvPr/>
        </p:nvSpPr>
        <p:spPr>
          <a:xfrm rot="0">
            <a:off x="9377894" y="8028765"/>
            <a:ext cx="2743420" cy="856698"/>
          </a:xfrm>
          <a:prstGeom prst="rect">
            <a:avLst/>
          </a:prstGeom>
        </p:spPr>
        <p:txBody>
          <a:bodyPr anchor="t" rtlCol="false" tIns="0" lIns="0" bIns="0" rIns="0">
            <a:spAutoFit/>
          </a:bodyPr>
          <a:lstStyle/>
          <a:p>
            <a:pPr algn="ctr">
              <a:lnSpc>
                <a:spcPts val="3483"/>
              </a:lnSpc>
            </a:pPr>
            <a:r>
              <a:rPr lang="en-US" sz="2524" spc="247">
                <a:solidFill>
                  <a:srgbClr val="231F20"/>
                </a:solidFill>
                <a:latin typeface="Montserrat Light"/>
              </a:rPr>
              <a:t>Estimated Budget</a:t>
            </a:r>
          </a:p>
        </p:txBody>
      </p:sp>
      <p:sp>
        <p:nvSpPr>
          <p:cNvPr name="TextBox 20" id="20"/>
          <p:cNvSpPr txBox="true"/>
          <p:nvPr/>
        </p:nvSpPr>
        <p:spPr>
          <a:xfrm rot="0">
            <a:off x="13103276" y="7033352"/>
            <a:ext cx="1840320" cy="1048770"/>
          </a:xfrm>
          <a:prstGeom prst="rect">
            <a:avLst/>
          </a:prstGeom>
        </p:spPr>
        <p:txBody>
          <a:bodyPr anchor="t" rtlCol="false" tIns="0" lIns="0" bIns="0" rIns="0">
            <a:spAutoFit/>
          </a:bodyPr>
          <a:lstStyle/>
          <a:p>
            <a:pPr algn="ctr" marL="0" indent="0" lvl="0">
              <a:lnSpc>
                <a:spcPts val="8627"/>
              </a:lnSpc>
              <a:spcBef>
                <a:spcPct val="0"/>
              </a:spcBef>
            </a:pPr>
            <a:r>
              <a:rPr lang="en-US" sz="6251" spc="331">
                <a:solidFill>
                  <a:srgbClr val="231F20"/>
                </a:solidFill>
                <a:latin typeface="Montserrat Classic Bold"/>
              </a:rPr>
              <a:t>07</a:t>
            </a:r>
          </a:p>
        </p:txBody>
      </p:sp>
      <p:sp>
        <p:nvSpPr>
          <p:cNvPr name="TextBox 21" id="21"/>
          <p:cNvSpPr txBox="true"/>
          <p:nvPr/>
        </p:nvSpPr>
        <p:spPr>
          <a:xfrm rot="0">
            <a:off x="12651726" y="8072597"/>
            <a:ext cx="2743420" cy="418548"/>
          </a:xfrm>
          <a:prstGeom prst="rect">
            <a:avLst/>
          </a:prstGeom>
        </p:spPr>
        <p:txBody>
          <a:bodyPr anchor="t" rtlCol="false" tIns="0" lIns="0" bIns="0" rIns="0">
            <a:spAutoFit/>
          </a:bodyPr>
          <a:lstStyle/>
          <a:p>
            <a:pPr algn="ctr">
              <a:lnSpc>
                <a:spcPts val="3483"/>
              </a:lnSpc>
            </a:pPr>
            <a:r>
              <a:rPr lang="en-US" sz="2524" spc="247">
                <a:solidFill>
                  <a:srgbClr val="231F20"/>
                </a:solidFill>
                <a:latin typeface="Montserrat Light"/>
              </a:rPr>
              <a:t>Conclusion</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61111" r="0" b="-61111"/>
            </a:stretch>
          </a:blipFill>
        </p:spPr>
      </p:sp>
      <p:grpSp>
        <p:nvGrpSpPr>
          <p:cNvPr name="Group 3" id="3"/>
          <p:cNvGrpSpPr/>
          <p:nvPr/>
        </p:nvGrpSpPr>
        <p:grpSpPr>
          <a:xfrm rot="0">
            <a:off x="1357312" y="1028700"/>
            <a:ext cx="15591759" cy="8229600"/>
            <a:chOff x="0" y="0"/>
            <a:chExt cx="4106471" cy="2167467"/>
          </a:xfrm>
        </p:grpSpPr>
        <p:sp>
          <p:nvSpPr>
            <p:cNvPr name="Freeform 4" id="4"/>
            <p:cNvSpPr/>
            <p:nvPr/>
          </p:nvSpPr>
          <p:spPr>
            <a:xfrm flipH="false" flipV="false" rot="0">
              <a:off x="0" y="0"/>
              <a:ext cx="4106471" cy="2167467"/>
            </a:xfrm>
            <a:custGeom>
              <a:avLst/>
              <a:gdLst/>
              <a:ahLst/>
              <a:cxnLst/>
              <a:rect r="r" b="b" t="t" l="l"/>
              <a:pathLst>
                <a:path h="2167467" w="4106471">
                  <a:moveTo>
                    <a:pt x="12413" y="0"/>
                  </a:moveTo>
                  <a:lnTo>
                    <a:pt x="4094058" y="0"/>
                  </a:lnTo>
                  <a:cubicBezTo>
                    <a:pt x="4100914" y="0"/>
                    <a:pt x="4106471" y="5558"/>
                    <a:pt x="4106471" y="12413"/>
                  </a:cubicBezTo>
                  <a:lnTo>
                    <a:pt x="4106471" y="2155053"/>
                  </a:lnTo>
                  <a:cubicBezTo>
                    <a:pt x="4106471" y="2158346"/>
                    <a:pt x="4105164" y="2161503"/>
                    <a:pt x="4102836" y="2163831"/>
                  </a:cubicBezTo>
                  <a:cubicBezTo>
                    <a:pt x="4100507" y="2166159"/>
                    <a:pt x="4097350" y="2167467"/>
                    <a:pt x="4094058" y="2167467"/>
                  </a:cubicBezTo>
                  <a:lnTo>
                    <a:pt x="12413" y="2167467"/>
                  </a:lnTo>
                  <a:cubicBezTo>
                    <a:pt x="9121" y="2167467"/>
                    <a:pt x="5964" y="2166159"/>
                    <a:pt x="3636" y="2163831"/>
                  </a:cubicBezTo>
                  <a:cubicBezTo>
                    <a:pt x="1308" y="2161503"/>
                    <a:pt x="0" y="2158346"/>
                    <a:pt x="0" y="2155053"/>
                  </a:cubicBezTo>
                  <a:lnTo>
                    <a:pt x="0" y="12413"/>
                  </a:lnTo>
                  <a:cubicBezTo>
                    <a:pt x="0" y="9121"/>
                    <a:pt x="1308" y="5964"/>
                    <a:pt x="3636" y="3636"/>
                  </a:cubicBezTo>
                  <a:cubicBezTo>
                    <a:pt x="5964" y="1308"/>
                    <a:pt x="9121" y="0"/>
                    <a:pt x="12413" y="0"/>
                  </a:cubicBezTo>
                  <a:close/>
                </a:path>
              </a:pathLst>
            </a:custGeom>
            <a:solidFill>
              <a:srgbClr val="FFFFFF">
                <a:alpha val="86667"/>
              </a:srgbClr>
            </a:solidFill>
          </p:spPr>
        </p:sp>
        <p:sp>
          <p:nvSpPr>
            <p:cNvPr name="TextBox 5" id="5"/>
            <p:cNvSpPr txBox="true"/>
            <p:nvPr/>
          </p:nvSpPr>
          <p:spPr>
            <a:xfrm>
              <a:off x="0" y="-19050"/>
              <a:ext cx="812800" cy="831850"/>
            </a:xfrm>
            <a:prstGeom prst="rect">
              <a:avLst/>
            </a:prstGeom>
          </p:spPr>
          <p:txBody>
            <a:bodyPr anchor="ctr" rtlCol="false" tIns="50800" lIns="50800" bIns="50800" rIns="50800"/>
            <a:lstStyle/>
            <a:p>
              <a:pPr algn="ctr">
                <a:lnSpc>
                  <a:spcPts val="2859"/>
                </a:lnSpc>
              </a:pPr>
            </a:p>
          </p:txBody>
        </p:sp>
      </p:grpSp>
      <p:grpSp>
        <p:nvGrpSpPr>
          <p:cNvPr name="Group 6" id="6"/>
          <p:cNvGrpSpPr/>
          <p:nvPr/>
        </p:nvGrpSpPr>
        <p:grpSpPr>
          <a:xfrm rot="0">
            <a:off x="2495914" y="3603602"/>
            <a:ext cx="3086100" cy="5212365"/>
            <a:chOff x="0" y="0"/>
            <a:chExt cx="812800" cy="1372804"/>
          </a:xfrm>
        </p:grpSpPr>
        <p:sp>
          <p:nvSpPr>
            <p:cNvPr name="Freeform 7" id="7"/>
            <p:cNvSpPr/>
            <p:nvPr/>
          </p:nvSpPr>
          <p:spPr>
            <a:xfrm flipH="false" flipV="false" rot="0">
              <a:off x="0" y="0"/>
              <a:ext cx="812800" cy="1372804"/>
            </a:xfrm>
            <a:custGeom>
              <a:avLst/>
              <a:gdLst/>
              <a:ahLst/>
              <a:cxnLst/>
              <a:rect r="r" b="b" t="t" l="l"/>
              <a:pathLst>
                <a:path h="1372804" w="812800">
                  <a:moveTo>
                    <a:pt x="50173" y="0"/>
                  </a:moveTo>
                  <a:lnTo>
                    <a:pt x="762627" y="0"/>
                  </a:lnTo>
                  <a:cubicBezTo>
                    <a:pt x="775934" y="0"/>
                    <a:pt x="788695" y="5286"/>
                    <a:pt x="798105" y="14695"/>
                  </a:cubicBezTo>
                  <a:cubicBezTo>
                    <a:pt x="807514" y="24105"/>
                    <a:pt x="812800" y="36866"/>
                    <a:pt x="812800" y="50173"/>
                  </a:cubicBezTo>
                  <a:lnTo>
                    <a:pt x="812800" y="1322631"/>
                  </a:lnTo>
                  <a:cubicBezTo>
                    <a:pt x="812800" y="1335938"/>
                    <a:pt x="807514" y="1348699"/>
                    <a:pt x="798105" y="1358109"/>
                  </a:cubicBezTo>
                  <a:cubicBezTo>
                    <a:pt x="788695" y="1367518"/>
                    <a:pt x="775934" y="1372804"/>
                    <a:pt x="762627" y="1372804"/>
                  </a:cubicBezTo>
                  <a:lnTo>
                    <a:pt x="50173" y="1372804"/>
                  </a:lnTo>
                  <a:cubicBezTo>
                    <a:pt x="36866" y="1372804"/>
                    <a:pt x="24105" y="1367518"/>
                    <a:pt x="14695" y="1358109"/>
                  </a:cubicBezTo>
                  <a:cubicBezTo>
                    <a:pt x="5286" y="1348699"/>
                    <a:pt x="0" y="1335938"/>
                    <a:pt x="0" y="1322631"/>
                  </a:cubicBezTo>
                  <a:lnTo>
                    <a:pt x="0" y="50173"/>
                  </a:lnTo>
                  <a:cubicBezTo>
                    <a:pt x="0" y="36866"/>
                    <a:pt x="5286" y="24105"/>
                    <a:pt x="14695" y="14695"/>
                  </a:cubicBezTo>
                  <a:cubicBezTo>
                    <a:pt x="24105" y="5286"/>
                    <a:pt x="36866" y="0"/>
                    <a:pt x="50173" y="0"/>
                  </a:cubicBezTo>
                  <a:close/>
                </a:path>
              </a:pathLst>
            </a:custGeom>
            <a:solidFill>
              <a:srgbClr val="000000">
                <a:alpha val="0"/>
              </a:srgbClr>
            </a:solidFill>
            <a:ln w="57150" cap="sq">
              <a:solidFill>
                <a:srgbClr val="000000"/>
              </a:solidFill>
              <a:prstDash val="solid"/>
              <a:miter/>
            </a:ln>
          </p:spPr>
        </p:sp>
        <p:sp>
          <p:nvSpPr>
            <p:cNvPr name="TextBox 8" id="8"/>
            <p:cNvSpPr txBox="true"/>
            <p:nvPr/>
          </p:nvSpPr>
          <p:spPr>
            <a:xfrm>
              <a:off x="0" y="-19050"/>
              <a:ext cx="812800" cy="831850"/>
            </a:xfrm>
            <a:prstGeom prst="rect">
              <a:avLst/>
            </a:prstGeom>
          </p:spPr>
          <p:txBody>
            <a:bodyPr anchor="ctr" rtlCol="false" tIns="50800" lIns="50800" bIns="50800" rIns="50800"/>
            <a:lstStyle/>
            <a:p>
              <a:pPr algn="ctr">
                <a:lnSpc>
                  <a:spcPts val="2859"/>
                </a:lnSpc>
              </a:pPr>
            </a:p>
          </p:txBody>
        </p:sp>
      </p:grpSp>
      <p:grpSp>
        <p:nvGrpSpPr>
          <p:cNvPr name="Group 9" id="9"/>
          <p:cNvGrpSpPr/>
          <p:nvPr/>
        </p:nvGrpSpPr>
        <p:grpSpPr>
          <a:xfrm rot="0">
            <a:off x="5900738" y="3603602"/>
            <a:ext cx="3086100" cy="5212365"/>
            <a:chOff x="0" y="0"/>
            <a:chExt cx="812800" cy="1372804"/>
          </a:xfrm>
        </p:grpSpPr>
        <p:sp>
          <p:nvSpPr>
            <p:cNvPr name="Freeform 10" id="10"/>
            <p:cNvSpPr/>
            <p:nvPr/>
          </p:nvSpPr>
          <p:spPr>
            <a:xfrm flipH="false" flipV="false" rot="0">
              <a:off x="0" y="0"/>
              <a:ext cx="812800" cy="1372804"/>
            </a:xfrm>
            <a:custGeom>
              <a:avLst/>
              <a:gdLst/>
              <a:ahLst/>
              <a:cxnLst/>
              <a:rect r="r" b="b" t="t" l="l"/>
              <a:pathLst>
                <a:path h="1372804" w="812800">
                  <a:moveTo>
                    <a:pt x="50173" y="0"/>
                  </a:moveTo>
                  <a:lnTo>
                    <a:pt x="762627" y="0"/>
                  </a:lnTo>
                  <a:cubicBezTo>
                    <a:pt x="775934" y="0"/>
                    <a:pt x="788695" y="5286"/>
                    <a:pt x="798105" y="14695"/>
                  </a:cubicBezTo>
                  <a:cubicBezTo>
                    <a:pt x="807514" y="24105"/>
                    <a:pt x="812800" y="36866"/>
                    <a:pt x="812800" y="50173"/>
                  </a:cubicBezTo>
                  <a:lnTo>
                    <a:pt x="812800" y="1322631"/>
                  </a:lnTo>
                  <a:cubicBezTo>
                    <a:pt x="812800" y="1335938"/>
                    <a:pt x="807514" y="1348699"/>
                    <a:pt x="798105" y="1358109"/>
                  </a:cubicBezTo>
                  <a:cubicBezTo>
                    <a:pt x="788695" y="1367518"/>
                    <a:pt x="775934" y="1372804"/>
                    <a:pt x="762627" y="1372804"/>
                  </a:cubicBezTo>
                  <a:lnTo>
                    <a:pt x="50173" y="1372804"/>
                  </a:lnTo>
                  <a:cubicBezTo>
                    <a:pt x="36866" y="1372804"/>
                    <a:pt x="24105" y="1367518"/>
                    <a:pt x="14695" y="1358109"/>
                  </a:cubicBezTo>
                  <a:cubicBezTo>
                    <a:pt x="5286" y="1348699"/>
                    <a:pt x="0" y="1335938"/>
                    <a:pt x="0" y="1322631"/>
                  </a:cubicBezTo>
                  <a:lnTo>
                    <a:pt x="0" y="50173"/>
                  </a:lnTo>
                  <a:cubicBezTo>
                    <a:pt x="0" y="36866"/>
                    <a:pt x="5286" y="24105"/>
                    <a:pt x="14695" y="14695"/>
                  </a:cubicBezTo>
                  <a:cubicBezTo>
                    <a:pt x="24105" y="5286"/>
                    <a:pt x="36866" y="0"/>
                    <a:pt x="50173" y="0"/>
                  </a:cubicBezTo>
                  <a:close/>
                </a:path>
              </a:pathLst>
            </a:custGeom>
            <a:solidFill>
              <a:srgbClr val="000000">
                <a:alpha val="0"/>
              </a:srgbClr>
            </a:solidFill>
            <a:ln w="57150" cap="sq">
              <a:solidFill>
                <a:srgbClr val="000000"/>
              </a:solidFill>
              <a:prstDash val="solid"/>
              <a:miter/>
            </a:ln>
          </p:spPr>
        </p:sp>
        <p:sp>
          <p:nvSpPr>
            <p:cNvPr name="TextBox 11" id="11"/>
            <p:cNvSpPr txBox="true"/>
            <p:nvPr/>
          </p:nvSpPr>
          <p:spPr>
            <a:xfrm>
              <a:off x="0" y="-19050"/>
              <a:ext cx="812800" cy="831850"/>
            </a:xfrm>
            <a:prstGeom prst="rect">
              <a:avLst/>
            </a:prstGeom>
          </p:spPr>
          <p:txBody>
            <a:bodyPr anchor="ctr" rtlCol="false" tIns="50800" lIns="50800" bIns="50800" rIns="50800"/>
            <a:lstStyle/>
            <a:p>
              <a:pPr algn="ctr">
                <a:lnSpc>
                  <a:spcPts val="2859"/>
                </a:lnSpc>
              </a:pPr>
            </a:p>
          </p:txBody>
        </p:sp>
      </p:grpSp>
      <p:grpSp>
        <p:nvGrpSpPr>
          <p:cNvPr name="Group 12" id="12"/>
          <p:cNvGrpSpPr/>
          <p:nvPr/>
        </p:nvGrpSpPr>
        <p:grpSpPr>
          <a:xfrm rot="0">
            <a:off x="9301162" y="3603602"/>
            <a:ext cx="3086100" cy="5212365"/>
            <a:chOff x="0" y="0"/>
            <a:chExt cx="812800" cy="1372804"/>
          </a:xfrm>
        </p:grpSpPr>
        <p:sp>
          <p:nvSpPr>
            <p:cNvPr name="Freeform 13" id="13"/>
            <p:cNvSpPr/>
            <p:nvPr/>
          </p:nvSpPr>
          <p:spPr>
            <a:xfrm flipH="false" flipV="false" rot="0">
              <a:off x="0" y="0"/>
              <a:ext cx="812800" cy="1372804"/>
            </a:xfrm>
            <a:custGeom>
              <a:avLst/>
              <a:gdLst/>
              <a:ahLst/>
              <a:cxnLst/>
              <a:rect r="r" b="b" t="t" l="l"/>
              <a:pathLst>
                <a:path h="1372804" w="812800">
                  <a:moveTo>
                    <a:pt x="50173" y="0"/>
                  </a:moveTo>
                  <a:lnTo>
                    <a:pt x="762627" y="0"/>
                  </a:lnTo>
                  <a:cubicBezTo>
                    <a:pt x="775934" y="0"/>
                    <a:pt x="788695" y="5286"/>
                    <a:pt x="798105" y="14695"/>
                  </a:cubicBezTo>
                  <a:cubicBezTo>
                    <a:pt x="807514" y="24105"/>
                    <a:pt x="812800" y="36866"/>
                    <a:pt x="812800" y="50173"/>
                  </a:cubicBezTo>
                  <a:lnTo>
                    <a:pt x="812800" y="1322631"/>
                  </a:lnTo>
                  <a:cubicBezTo>
                    <a:pt x="812800" y="1335938"/>
                    <a:pt x="807514" y="1348699"/>
                    <a:pt x="798105" y="1358109"/>
                  </a:cubicBezTo>
                  <a:cubicBezTo>
                    <a:pt x="788695" y="1367518"/>
                    <a:pt x="775934" y="1372804"/>
                    <a:pt x="762627" y="1372804"/>
                  </a:cubicBezTo>
                  <a:lnTo>
                    <a:pt x="50173" y="1372804"/>
                  </a:lnTo>
                  <a:cubicBezTo>
                    <a:pt x="36866" y="1372804"/>
                    <a:pt x="24105" y="1367518"/>
                    <a:pt x="14695" y="1358109"/>
                  </a:cubicBezTo>
                  <a:cubicBezTo>
                    <a:pt x="5286" y="1348699"/>
                    <a:pt x="0" y="1335938"/>
                    <a:pt x="0" y="1322631"/>
                  </a:cubicBezTo>
                  <a:lnTo>
                    <a:pt x="0" y="50173"/>
                  </a:lnTo>
                  <a:cubicBezTo>
                    <a:pt x="0" y="36866"/>
                    <a:pt x="5286" y="24105"/>
                    <a:pt x="14695" y="14695"/>
                  </a:cubicBezTo>
                  <a:cubicBezTo>
                    <a:pt x="24105" y="5286"/>
                    <a:pt x="36866" y="0"/>
                    <a:pt x="50173" y="0"/>
                  </a:cubicBezTo>
                  <a:close/>
                </a:path>
              </a:pathLst>
            </a:custGeom>
            <a:solidFill>
              <a:srgbClr val="000000">
                <a:alpha val="0"/>
              </a:srgbClr>
            </a:solidFill>
            <a:ln w="57150" cap="sq">
              <a:solidFill>
                <a:srgbClr val="000000"/>
              </a:solidFill>
              <a:prstDash val="solid"/>
              <a:miter/>
            </a:ln>
          </p:spPr>
        </p:sp>
        <p:sp>
          <p:nvSpPr>
            <p:cNvPr name="TextBox 14" id="14"/>
            <p:cNvSpPr txBox="true"/>
            <p:nvPr/>
          </p:nvSpPr>
          <p:spPr>
            <a:xfrm>
              <a:off x="0" y="-19050"/>
              <a:ext cx="812800" cy="831850"/>
            </a:xfrm>
            <a:prstGeom prst="rect">
              <a:avLst/>
            </a:prstGeom>
          </p:spPr>
          <p:txBody>
            <a:bodyPr anchor="ctr" rtlCol="false" tIns="50800" lIns="50800" bIns="50800" rIns="50800"/>
            <a:lstStyle/>
            <a:p>
              <a:pPr algn="ctr">
                <a:lnSpc>
                  <a:spcPts val="2859"/>
                </a:lnSpc>
              </a:pPr>
            </a:p>
          </p:txBody>
        </p:sp>
      </p:grpSp>
      <p:grpSp>
        <p:nvGrpSpPr>
          <p:cNvPr name="Group 15" id="15"/>
          <p:cNvGrpSpPr/>
          <p:nvPr/>
        </p:nvGrpSpPr>
        <p:grpSpPr>
          <a:xfrm rot="0">
            <a:off x="12705986" y="3603602"/>
            <a:ext cx="3086100" cy="5212365"/>
            <a:chOff x="0" y="0"/>
            <a:chExt cx="812800" cy="1372804"/>
          </a:xfrm>
        </p:grpSpPr>
        <p:sp>
          <p:nvSpPr>
            <p:cNvPr name="Freeform 16" id="16"/>
            <p:cNvSpPr/>
            <p:nvPr/>
          </p:nvSpPr>
          <p:spPr>
            <a:xfrm flipH="false" flipV="false" rot="0">
              <a:off x="0" y="0"/>
              <a:ext cx="812800" cy="1372804"/>
            </a:xfrm>
            <a:custGeom>
              <a:avLst/>
              <a:gdLst/>
              <a:ahLst/>
              <a:cxnLst/>
              <a:rect r="r" b="b" t="t" l="l"/>
              <a:pathLst>
                <a:path h="1372804" w="812800">
                  <a:moveTo>
                    <a:pt x="50173" y="0"/>
                  </a:moveTo>
                  <a:lnTo>
                    <a:pt x="762627" y="0"/>
                  </a:lnTo>
                  <a:cubicBezTo>
                    <a:pt x="775934" y="0"/>
                    <a:pt x="788695" y="5286"/>
                    <a:pt x="798105" y="14695"/>
                  </a:cubicBezTo>
                  <a:cubicBezTo>
                    <a:pt x="807514" y="24105"/>
                    <a:pt x="812800" y="36866"/>
                    <a:pt x="812800" y="50173"/>
                  </a:cubicBezTo>
                  <a:lnTo>
                    <a:pt x="812800" y="1322631"/>
                  </a:lnTo>
                  <a:cubicBezTo>
                    <a:pt x="812800" y="1335938"/>
                    <a:pt x="807514" y="1348699"/>
                    <a:pt x="798105" y="1358109"/>
                  </a:cubicBezTo>
                  <a:cubicBezTo>
                    <a:pt x="788695" y="1367518"/>
                    <a:pt x="775934" y="1372804"/>
                    <a:pt x="762627" y="1372804"/>
                  </a:cubicBezTo>
                  <a:lnTo>
                    <a:pt x="50173" y="1372804"/>
                  </a:lnTo>
                  <a:cubicBezTo>
                    <a:pt x="36866" y="1372804"/>
                    <a:pt x="24105" y="1367518"/>
                    <a:pt x="14695" y="1358109"/>
                  </a:cubicBezTo>
                  <a:cubicBezTo>
                    <a:pt x="5286" y="1348699"/>
                    <a:pt x="0" y="1335938"/>
                    <a:pt x="0" y="1322631"/>
                  </a:cubicBezTo>
                  <a:lnTo>
                    <a:pt x="0" y="50173"/>
                  </a:lnTo>
                  <a:cubicBezTo>
                    <a:pt x="0" y="36866"/>
                    <a:pt x="5286" y="24105"/>
                    <a:pt x="14695" y="14695"/>
                  </a:cubicBezTo>
                  <a:cubicBezTo>
                    <a:pt x="24105" y="5286"/>
                    <a:pt x="36866" y="0"/>
                    <a:pt x="50173" y="0"/>
                  </a:cubicBezTo>
                  <a:close/>
                </a:path>
              </a:pathLst>
            </a:custGeom>
            <a:solidFill>
              <a:srgbClr val="000000">
                <a:alpha val="0"/>
              </a:srgbClr>
            </a:solidFill>
            <a:ln w="57150" cap="sq">
              <a:solidFill>
                <a:srgbClr val="000000"/>
              </a:solidFill>
              <a:prstDash val="solid"/>
              <a:miter/>
            </a:ln>
          </p:spPr>
        </p:sp>
        <p:sp>
          <p:nvSpPr>
            <p:cNvPr name="TextBox 17" id="17"/>
            <p:cNvSpPr txBox="true"/>
            <p:nvPr/>
          </p:nvSpPr>
          <p:spPr>
            <a:xfrm>
              <a:off x="0" y="-19050"/>
              <a:ext cx="812800" cy="831850"/>
            </a:xfrm>
            <a:prstGeom prst="rect">
              <a:avLst/>
            </a:prstGeom>
          </p:spPr>
          <p:txBody>
            <a:bodyPr anchor="ctr" rtlCol="false" tIns="50800" lIns="50800" bIns="50800" rIns="50800"/>
            <a:lstStyle/>
            <a:p>
              <a:pPr algn="ctr">
                <a:lnSpc>
                  <a:spcPts val="2859"/>
                </a:lnSpc>
              </a:pPr>
            </a:p>
          </p:txBody>
        </p:sp>
      </p:grpSp>
      <p:sp>
        <p:nvSpPr>
          <p:cNvPr name="TextBox 18" id="18"/>
          <p:cNvSpPr txBox="true"/>
          <p:nvPr/>
        </p:nvSpPr>
        <p:spPr>
          <a:xfrm rot="0">
            <a:off x="3690980" y="1702311"/>
            <a:ext cx="10906040" cy="815441"/>
          </a:xfrm>
          <a:prstGeom prst="rect">
            <a:avLst/>
          </a:prstGeom>
        </p:spPr>
        <p:txBody>
          <a:bodyPr anchor="t" rtlCol="false" tIns="0" lIns="0" bIns="0" rIns="0">
            <a:spAutoFit/>
          </a:bodyPr>
          <a:lstStyle/>
          <a:p>
            <a:pPr algn="ctr" marL="0" indent="0" lvl="0">
              <a:lnSpc>
                <a:spcPts val="6548"/>
              </a:lnSpc>
              <a:spcBef>
                <a:spcPct val="0"/>
              </a:spcBef>
            </a:pPr>
            <a:r>
              <a:rPr lang="en-US" sz="4745" spc="37">
                <a:solidFill>
                  <a:srgbClr val="010101"/>
                </a:solidFill>
                <a:latin typeface="Archivo Black"/>
              </a:rPr>
              <a:t>BACKGROUND</a:t>
            </a:r>
          </a:p>
        </p:txBody>
      </p:sp>
      <p:sp>
        <p:nvSpPr>
          <p:cNvPr name="TextBox 19" id="19"/>
          <p:cNvSpPr txBox="true"/>
          <p:nvPr/>
        </p:nvSpPr>
        <p:spPr>
          <a:xfrm rot="0">
            <a:off x="2635710" y="5478645"/>
            <a:ext cx="2722103" cy="2886337"/>
          </a:xfrm>
          <a:prstGeom prst="rect">
            <a:avLst/>
          </a:prstGeom>
        </p:spPr>
        <p:txBody>
          <a:bodyPr anchor="t" rtlCol="false" tIns="0" lIns="0" bIns="0" rIns="0">
            <a:spAutoFit/>
          </a:bodyPr>
          <a:lstStyle/>
          <a:p>
            <a:pPr algn="ctr">
              <a:lnSpc>
                <a:spcPts val="2483"/>
              </a:lnSpc>
            </a:pPr>
            <a:r>
              <a:rPr lang="en-US" sz="1799" spc="176">
                <a:solidFill>
                  <a:srgbClr val="231F20"/>
                </a:solidFill>
                <a:latin typeface="Montserrat Light Bold"/>
              </a:rPr>
              <a:t>DATA</a:t>
            </a:r>
          </a:p>
          <a:p>
            <a:pPr algn="ctr">
              <a:lnSpc>
                <a:spcPts val="2084"/>
              </a:lnSpc>
            </a:pPr>
          </a:p>
          <a:p>
            <a:pPr algn="ctr" marL="0" indent="0" lvl="0">
              <a:lnSpc>
                <a:spcPts val="2084"/>
              </a:lnSpc>
              <a:spcBef>
                <a:spcPct val="0"/>
              </a:spcBef>
            </a:pPr>
            <a:r>
              <a:rPr lang="en-US" sz="1510" spc="148">
                <a:solidFill>
                  <a:srgbClr val="231F20"/>
                </a:solidFill>
                <a:latin typeface="Montserrat Light"/>
              </a:rPr>
              <a:t>Analyzed patient adherence (start time, follow up time, three medications namely ace, bb and statin) and baseline measurements (age, gender, region, diabetes and baseline condition) data </a:t>
            </a:r>
          </a:p>
        </p:txBody>
      </p:sp>
      <p:sp>
        <p:nvSpPr>
          <p:cNvPr name="TextBox 20" id="20"/>
          <p:cNvSpPr txBox="true"/>
          <p:nvPr/>
        </p:nvSpPr>
        <p:spPr>
          <a:xfrm rot="0">
            <a:off x="6082736" y="5478645"/>
            <a:ext cx="2722103" cy="3400687"/>
          </a:xfrm>
          <a:prstGeom prst="rect">
            <a:avLst/>
          </a:prstGeom>
        </p:spPr>
        <p:txBody>
          <a:bodyPr anchor="t" rtlCol="false" tIns="0" lIns="0" bIns="0" rIns="0">
            <a:spAutoFit/>
          </a:bodyPr>
          <a:lstStyle/>
          <a:p>
            <a:pPr algn="ctr">
              <a:lnSpc>
                <a:spcPts val="2483"/>
              </a:lnSpc>
            </a:pPr>
            <a:r>
              <a:rPr lang="en-US" sz="1800" spc="176">
                <a:solidFill>
                  <a:srgbClr val="231F20"/>
                </a:solidFill>
                <a:latin typeface="Montserrat Light Bold"/>
              </a:rPr>
              <a:t>ANALYSIS</a:t>
            </a:r>
          </a:p>
          <a:p>
            <a:pPr algn="ctr">
              <a:lnSpc>
                <a:spcPts val="2084"/>
              </a:lnSpc>
            </a:pPr>
          </a:p>
          <a:p>
            <a:pPr algn="ctr">
              <a:lnSpc>
                <a:spcPts val="2084"/>
              </a:lnSpc>
            </a:pPr>
            <a:r>
              <a:rPr lang="en-US" sz="1510" spc="148">
                <a:solidFill>
                  <a:srgbClr val="231F20"/>
                </a:solidFill>
                <a:latin typeface="Montserrat Light"/>
              </a:rPr>
              <a:t>Have significant findings related to:</a:t>
            </a:r>
          </a:p>
          <a:p>
            <a:pPr algn="ctr">
              <a:lnSpc>
                <a:spcPts val="2084"/>
              </a:lnSpc>
            </a:pPr>
            <a:r>
              <a:rPr lang="en-US" sz="1510" spc="148">
                <a:solidFill>
                  <a:srgbClr val="231F20"/>
                </a:solidFill>
                <a:latin typeface="Montserrat Light"/>
              </a:rPr>
              <a:t> 1. Correlation between age, gender, diabetes presence, baseline conditions with adherence rates.</a:t>
            </a:r>
          </a:p>
          <a:p>
            <a:pPr algn="ctr">
              <a:lnSpc>
                <a:spcPts val="2084"/>
              </a:lnSpc>
            </a:pPr>
          </a:p>
          <a:p>
            <a:pPr algn="ctr">
              <a:lnSpc>
                <a:spcPts val="2084"/>
              </a:lnSpc>
            </a:pPr>
            <a:r>
              <a:rPr lang="en-US" sz="1510" spc="148">
                <a:solidFill>
                  <a:srgbClr val="231F20"/>
                </a:solidFill>
                <a:latin typeface="Montserrat Light"/>
              </a:rPr>
              <a:t>2. Early patient filling ratio</a:t>
            </a:r>
          </a:p>
          <a:p>
            <a:pPr algn="ctr" marL="0" indent="0" lvl="0">
              <a:lnSpc>
                <a:spcPts val="2084"/>
              </a:lnSpc>
              <a:spcBef>
                <a:spcPct val="0"/>
              </a:spcBef>
            </a:pPr>
          </a:p>
        </p:txBody>
      </p:sp>
      <p:sp>
        <p:nvSpPr>
          <p:cNvPr name="TextBox 21" id="21"/>
          <p:cNvSpPr txBox="true"/>
          <p:nvPr/>
        </p:nvSpPr>
        <p:spPr>
          <a:xfrm rot="0">
            <a:off x="9483161" y="5478645"/>
            <a:ext cx="2722103" cy="2953012"/>
          </a:xfrm>
          <a:prstGeom prst="rect">
            <a:avLst/>
          </a:prstGeom>
        </p:spPr>
        <p:txBody>
          <a:bodyPr anchor="t" rtlCol="false" tIns="0" lIns="0" bIns="0" rIns="0">
            <a:spAutoFit/>
          </a:bodyPr>
          <a:lstStyle/>
          <a:p>
            <a:pPr algn="ctr">
              <a:lnSpc>
                <a:spcPts val="2483"/>
              </a:lnSpc>
            </a:pPr>
            <a:r>
              <a:rPr lang="en-US" sz="1800" spc="176">
                <a:solidFill>
                  <a:srgbClr val="231F20"/>
                </a:solidFill>
                <a:latin typeface="Montserrat Light Bold"/>
              </a:rPr>
              <a:t>ADVANCED ANALYTICS</a:t>
            </a:r>
          </a:p>
          <a:p>
            <a:pPr algn="ctr">
              <a:lnSpc>
                <a:spcPts val="2084"/>
              </a:lnSpc>
            </a:pPr>
          </a:p>
          <a:p>
            <a:pPr algn="ctr">
              <a:lnSpc>
                <a:spcPts val="2084"/>
              </a:lnSpc>
            </a:pPr>
            <a:r>
              <a:rPr lang="en-US" sz="1510" spc="148">
                <a:solidFill>
                  <a:srgbClr val="231F20"/>
                </a:solidFill>
                <a:latin typeface="Montserrat Light"/>
              </a:rPr>
              <a:t>Significant opportunity to improve adherence rates and improve treatment cycle.</a:t>
            </a:r>
          </a:p>
          <a:p>
            <a:pPr algn="ctr">
              <a:lnSpc>
                <a:spcPts val="2084"/>
              </a:lnSpc>
            </a:pPr>
          </a:p>
          <a:p>
            <a:pPr algn="ctr">
              <a:lnSpc>
                <a:spcPts val="2084"/>
              </a:lnSpc>
            </a:pPr>
            <a:r>
              <a:rPr lang="en-US" sz="1510" spc="148">
                <a:solidFill>
                  <a:srgbClr val="231F20"/>
                </a:solidFill>
                <a:latin typeface="Montserrat Light"/>
              </a:rPr>
              <a:t>Data highlights untapped potential</a:t>
            </a:r>
          </a:p>
          <a:p>
            <a:pPr algn="ctr" marL="0" indent="0" lvl="0">
              <a:lnSpc>
                <a:spcPts val="2084"/>
              </a:lnSpc>
              <a:spcBef>
                <a:spcPct val="0"/>
              </a:spcBef>
            </a:pPr>
          </a:p>
        </p:txBody>
      </p:sp>
      <p:sp>
        <p:nvSpPr>
          <p:cNvPr name="TextBox 22" id="22"/>
          <p:cNvSpPr txBox="true"/>
          <p:nvPr/>
        </p:nvSpPr>
        <p:spPr>
          <a:xfrm rot="0">
            <a:off x="12849762" y="5478645"/>
            <a:ext cx="2798549" cy="3400687"/>
          </a:xfrm>
          <a:prstGeom prst="rect">
            <a:avLst/>
          </a:prstGeom>
        </p:spPr>
        <p:txBody>
          <a:bodyPr anchor="t" rtlCol="false" tIns="0" lIns="0" bIns="0" rIns="0">
            <a:spAutoFit/>
          </a:bodyPr>
          <a:lstStyle/>
          <a:p>
            <a:pPr algn="ctr">
              <a:lnSpc>
                <a:spcPts val="2483"/>
              </a:lnSpc>
            </a:pPr>
            <a:r>
              <a:rPr lang="en-US" sz="1800" spc="176">
                <a:solidFill>
                  <a:srgbClr val="231F20"/>
                </a:solidFill>
                <a:latin typeface="Montserrat Light Bold"/>
              </a:rPr>
              <a:t>RECOMMENDATION</a:t>
            </a:r>
          </a:p>
          <a:p>
            <a:pPr algn="ctr">
              <a:lnSpc>
                <a:spcPts val="2084"/>
              </a:lnSpc>
            </a:pPr>
          </a:p>
          <a:p>
            <a:pPr algn="ctr">
              <a:lnSpc>
                <a:spcPts val="2084"/>
              </a:lnSpc>
            </a:pPr>
            <a:r>
              <a:rPr lang="en-US" sz="1510" spc="148">
                <a:solidFill>
                  <a:srgbClr val="231F20"/>
                </a:solidFill>
                <a:latin typeface="Montserrat Light"/>
              </a:rPr>
              <a:t>Proposed building an Adherence Optimization System </a:t>
            </a:r>
          </a:p>
          <a:p>
            <a:pPr algn="ctr">
              <a:lnSpc>
                <a:spcPts val="2084"/>
              </a:lnSpc>
            </a:pPr>
          </a:p>
          <a:p>
            <a:pPr algn="ctr">
              <a:lnSpc>
                <a:spcPts val="2084"/>
              </a:lnSpc>
            </a:pPr>
            <a:r>
              <a:rPr lang="en-US" sz="1510" spc="148">
                <a:solidFill>
                  <a:srgbClr val="231F20"/>
                </a:solidFill>
                <a:latin typeface="Montserrat Light"/>
              </a:rPr>
              <a:t>Target patients at risk of non-compliance</a:t>
            </a:r>
          </a:p>
          <a:p>
            <a:pPr algn="ctr">
              <a:lnSpc>
                <a:spcPts val="2084"/>
              </a:lnSpc>
            </a:pPr>
          </a:p>
          <a:p>
            <a:pPr algn="ctr">
              <a:lnSpc>
                <a:spcPts val="2084"/>
              </a:lnSpc>
            </a:pPr>
            <a:r>
              <a:rPr lang="en-US" sz="1510" spc="148">
                <a:solidFill>
                  <a:srgbClr val="231F20"/>
                </a:solidFill>
                <a:latin typeface="Montserrat Light"/>
              </a:rPr>
              <a:t>Outreach and education to improve medication taking behavior</a:t>
            </a:r>
          </a:p>
          <a:p>
            <a:pPr algn="ctr" marL="0" indent="0" lvl="0">
              <a:lnSpc>
                <a:spcPts val="2084"/>
              </a:lnSpc>
              <a:spcBef>
                <a:spcPct val="0"/>
              </a:spcBef>
            </a:pPr>
          </a:p>
        </p:txBody>
      </p:sp>
      <p:sp>
        <p:nvSpPr>
          <p:cNvPr name="Freeform 23" id="23"/>
          <p:cNvSpPr/>
          <p:nvPr/>
        </p:nvSpPr>
        <p:spPr>
          <a:xfrm flipH="false" flipV="false" rot="0">
            <a:off x="7062893" y="4100367"/>
            <a:ext cx="789574" cy="975879"/>
          </a:xfrm>
          <a:custGeom>
            <a:avLst/>
            <a:gdLst/>
            <a:ahLst/>
            <a:cxnLst/>
            <a:rect r="r" b="b" t="t" l="l"/>
            <a:pathLst>
              <a:path h="975879" w="789574">
                <a:moveTo>
                  <a:pt x="0" y="0"/>
                </a:moveTo>
                <a:lnTo>
                  <a:pt x="789574" y="0"/>
                </a:lnTo>
                <a:lnTo>
                  <a:pt x="789574" y="975879"/>
                </a:lnTo>
                <a:lnTo>
                  <a:pt x="0" y="97587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24" id="24"/>
          <p:cNvSpPr/>
          <p:nvPr/>
        </p:nvSpPr>
        <p:spPr>
          <a:xfrm flipH="false" flipV="false" rot="0">
            <a:off x="13550365" y="4135785"/>
            <a:ext cx="1397344" cy="1049278"/>
          </a:xfrm>
          <a:custGeom>
            <a:avLst/>
            <a:gdLst/>
            <a:ahLst/>
            <a:cxnLst/>
            <a:rect r="r" b="b" t="t" l="l"/>
            <a:pathLst>
              <a:path h="1049278" w="1397344">
                <a:moveTo>
                  <a:pt x="0" y="0"/>
                </a:moveTo>
                <a:lnTo>
                  <a:pt x="1397343" y="0"/>
                </a:lnTo>
                <a:lnTo>
                  <a:pt x="1397343" y="1049278"/>
                </a:lnTo>
                <a:lnTo>
                  <a:pt x="0" y="104927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5" id="25"/>
          <p:cNvSpPr/>
          <p:nvPr/>
        </p:nvSpPr>
        <p:spPr>
          <a:xfrm flipH="false" flipV="false" rot="0">
            <a:off x="10324622" y="4097939"/>
            <a:ext cx="964077" cy="978307"/>
          </a:xfrm>
          <a:custGeom>
            <a:avLst/>
            <a:gdLst/>
            <a:ahLst/>
            <a:cxnLst/>
            <a:rect r="r" b="b" t="t" l="l"/>
            <a:pathLst>
              <a:path h="978307" w="964077">
                <a:moveTo>
                  <a:pt x="0" y="0"/>
                </a:moveTo>
                <a:lnTo>
                  <a:pt x="964077" y="0"/>
                </a:lnTo>
                <a:lnTo>
                  <a:pt x="964077" y="978307"/>
                </a:lnTo>
                <a:lnTo>
                  <a:pt x="0" y="97830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26" id="26"/>
          <p:cNvSpPr/>
          <p:nvPr/>
        </p:nvSpPr>
        <p:spPr>
          <a:xfrm flipH="false" flipV="false" rot="0">
            <a:off x="3440521" y="4123630"/>
            <a:ext cx="1079092" cy="1061434"/>
          </a:xfrm>
          <a:custGeom>
            <a:avLst/>
            <a:gdLst/>
            <a:ahLst/>
            <a:cxnLst/>
            <a:rect r="r" b="b" t="t" l="l"/>
            <a:pathLst>
              <a:path h="1061434" w="1079092">
                <a:moveTo>
                  <a:pt x="0" y="0"/>
                </a:moveTo>
                <a:lnTo>
                  <a:pt x="1079091" y="0"/>
                </a:lnTo>
                <a:lnTo>
                  <a:pt x="1079091" y="1061433"/>
                </a:lnTo>
                <a:lnTo>
                  <a:pt x="0" y="1061433"/>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5013836" y="1028700"/>
            <a:ext cx="19354610" cy="2258023"/>
            <a:chOff x="0" y="0"/>
            <a:chExt cx="1876002" cy="218865"/>
          </a:xfrm>
        </p:grpSpPr>
        <p:sp>
          <p:nvSpPr>
            <p:cNvPr name="Freeform 4" id="4"/>
            <p:cNvSpPr/>
            <p:nvPr/>
          </p:nvSpPr>
          <p:spPr>
            <a:xfrm flipH="false" flipV="false" rot="0">
              <a:off x="0" y="0"/>
              <a:ext cx="1876002" cy="218865"/>
            </a:xfrm>
            <a:custGeom>
              <a:avLst/>
              <a:gdLst/>
              <a:ahLst/>
              <a:cxnLst/>
              <a:rect r="r" b="b" t="t" l="l"/>
              <a:pathLst>
                <a:path h="218865" w="1876002">
                  <a:moveTo>
                    <a:pt x="1672802" y="0"/>
                  </a:moveTo>
                  <a:lnTo>
                    <a:pt x="0" y="0"/>
                  </a:lnTo>
                  <a:lnTo>
                    <a:pt x="203200" y="218865"/>
                  </a:lnTo>
                  <a:lnTo>
                    <a:pt x="1876002" y="218865"/>
                  </a:lnTo>
                  <a:lnTo>
                    <a:pt x="1672802" y="0"/>
                  </a:lnTo>
                  <a:close/>
                </a:path>
              </a:pathLst>
            </a:custGeom>
            <a:solidFill>
              <a:srgbClr val="010101"/>
            </a:solidFill>
            <a:ln cap="sq">
              <a:noFill/>
              <a:prstDash val="solid"/>
              <a:miter/>
            </a:ln>
          </p:spPr>
        </p:sp>
        <p:sp>
          <p:nvSpPr>
            <p:cNvPr name="TextBox 5" id="5"/>
            <p:cNvSpPr txBox="true"/>
            <p:nvPr/>
          </p:nvSpPr>
          <p:spPr>
            <a:xfrm>
              <a:off x="101600" y="-19050"/>
              <a:ext cx="609600" cy="628650"/>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6" id="6"/>
          <p:cNvGrpSpPr/>
          <p:nvPr/>
        </p:nvGrpSpPr>
        <p:grpSpPr>
          <a:xfrm rot="0">
            <a:off x="1794480" y="3767100"/>
            <a:ext cx="736150" cy="636369"/>
            <a:chOff x="0" y="0"/>
            <a:chExt cx="193883" cy="167603"/>
          </a:xfrm>
        </p:grpSpPr>
        <p:sp>
          <p:nvSpPr>
            <p:cNvPr name="Freeform 7" id="7"/>
            <p:cNvSpPr/>
            <p:nvPr/>
          </p:nvSpPr>
          <p:spPr>
            <a:xfrm flipH="false" flipV="false" rot="0">
              <a:off x="0" y="0"/>
              <a:ext cx="193883" cy="167603"/>
            </a:xfrm>
            <a:custGeom>
              <a:avLst/>
              <a:gdLst/>
              <a:ahLst/>
              <a:cxnLst/>
              <a:rect r="r" b="b" t="t" l="l"/>
              <a:pathLst>
                <a:path h="167603" w="193883">
                  <a:moveTo>
                    <a:pt x="83802" y="0"/>
                  </a:moveTo>
                  <a:lnTo>
                    <a:pt x="110081" y="0"/>
                  </a:lnTo>
                  <a:cubicBezTo>
                    <a:pt x="156364" y="0"/>
                    <a:pt x="193883" y="37519"/>
                    <a:pt x="193883" y="83802"/>
                  </a:cubicBezTo>
                  <a:lnTo>
                    <a:pt x="193883" y="83802"/>
                  </a:lnTo>
                  <a:cubicBezTo>
                    <a:pt x="193883" y="130084"/>
                    <a:pt x="156364" y="167603"/>
                    <a:pt x="110081" y="167603"/>
                  </a:cubicBezTo>
                  <a:lnTo>
                    <a:pt x="83802" y="167603"/>
                  </a:lnTo>
                  <a:cubicBezTo>
                    <a:pt x="37519" y="167603"/>
                    <a:pt x="0" y="130084"/>
                    <a:pt x="0" y="83802"/>
                  </a:cubicBezTo>
                  <a:lnTo>
                    <a:pt x="0" y="83802"/>
                  </a:lnTo>
                  <a:cubicBezTo>
                    <a:pt x="0" y="37519"/>
                    <a:pt x="37519" y="0"/>
                    <a:pt x="83802" y="0"/>
                  </a:cubicBezTo>
                  <a:close/>
                </a:path>
              </a:pathLst>
            </a:custGeom>
            <a:solidFill>
              <a:srgbClr val="1A1A1A"/>
            </a:solidFill>
          </p:spPr>
        </p:sp>
        <p:sp>
          <p:nvSpPr>
            <p:cNvPr name="TextBox 8" id="8"/>
            <p:cNvSpPr txBox="true"/>
            <p:nvPr/>
          </p:nvSpPr>
          <p:spPr>
            <a:xfrm>
              <a:off x="0" y="-66675"/>
              <a:ext cx="812800" cy="879475"/>
            </a:xfrm>
            <a:prstGeom prst="rect">
              <a:avLst/>
            </a:prstGeom>
          </p:spPr>
          <p:txBody>
            <a:bodyPr anchor="t" rtlCol="false" tIns="50800" lIns="50800" bIns="50800" rIns="50800"/>
            <a:lstStyle/>
            <a:p>
              <a:pPr algn="ctr" marL="0" indent="0" lvl="0">
                <a:lnSpc>
                  <a:spcPts val="4114"/>
                </a:lnSpc>
                <a:spcBef>
                  <a:spcPct val="0"/>
                </a:spcBef>
              </a:pPr>
              <a:r>
                <a:rPr lang="en-US" sz="2981" spc="29">
                  <a:solidFill>
                    <a:srgbClr val="FFFFFF"/>
                  </a:solidFill>
                  <a:latin typeface="Montserrat Classic Bold"/>
                </a:rPr>
                <a:t>01</a:t>
              </a:r>
            </a:p>
          </p:txBody>
        </p:sp>
      </p:grpSp>
      <p:sp>
        <p:nvSpPr>
          <p:cNvPr name="TextBox 9" id="9"/>
          <p:cNvSpPr txBox="true"/>
          <p:nvPr/>
        </p:nvSpPr>
        <p:spPr>
          <a:xfrm rot="0">
            <a:off x="2689046" y="3738525"/>
            <a:ext cx="6781384" cy="668417"/>
          </a:xfrm>
          <a:prstGeom prst="rect">
            <a:avLst/>
          </a:prstGeom>
        </p:spPr>
        <p:txBody>
          <a:bodyPr anchor="t" rtlCol="false" tIns="0" lIns="0" bIns="0" rIns="0">
            <a:spAutoFit/>
          </a:bodyPr>
          <a:lstStyle/>
          <a:p>
            <a:pPr algn="l" marL="0" indent="0" lvl="0">
              <a:lnSpc>
                <a:spcPts val="2774"/>
              </a:lnSpc>
              <a:spcBef>
                <a:spcPct val="0"/>
              </a:spcBef>
            </a:pPr>
            <a:r>
              <a:rPr lang="en-US" sz="2010" spc="197">
                <a:solidFill>
                  <a:srgbClr val="231F20"/>
                </a:solidFill>
                <a:latin typeface="Montserrat Light"/>
              </a:rPr>
              <a:t>Patients with diabetes tend to be more adherent than patients without diabetes</a:t>
            </a:r>
          </a:p>
        </p:txBody>
      </p:sp>
      <p:grpSp>
        <p:nvGrpSpPr>
          <p:cNvPr name="Group 10" id="10"/>
          <p:cNvGrpSpPr/>
          <p:nvPr/>
        </p:nvGrpSpPr>
        <p:grpSpPr>
          <a:xfrm rot="0">
            <a:off x="12573606" y="3743682"/>
            <a:ext cx="3314591" cy="3314591"/>
            <a:chOff x="0" y="0"/>
            <a:chExt cx="4872604" cy="4872604"/>
          </a:xfrm>
        </p:grpSpPr>
        <p:sp>
          <p:nvSpPr>
            <p:cNvPr name="Freeform 11" id="11"/>
            <p:cNvSpPr/>
            <p:nvPr/>
          </p:nvSpPr>
          <p:spPr>
            <a:xfrm flipH="false" flipV="false" rot="0">
              <a:off x="0" y="0"/>
              <a:ext cx="4872609" cy="4872609"/>
            </a:xfrm>
            <a:custGeom>
              <a:avLst/>
              <a:gdLst/>
              <a:ahLst/>
              <a:cxnLst/>
              <a:rect r="r" b="b" t="t" l="l"/>
              <a:pathLst>
                <a:path h="4872609" w="4872609">
                  <a:moveTo>
                    <a:pt x="1061593" y="2436241"/>
                  </a:moveTo>
                  <a:cubicBezTo>
                    <a:pt x="1061593" y="1687957"/>
                    <a:pt x="1688084" y="1061466"/>
                    <a:pt x="2436368" y="1061466"/>
                  </a:cubicBezTo>
                  <a:cubicBezTo>
                    <a:pt x="3202051" y="1061466"/>
                    <a:pt x="3811143" y="1687957"/>
                    <a:pt x="3811143" y="2436241"/>
                  </a:cubicBezTo>
                  <a:cubicBezTo>
                    <a:pt x="3811143" y="3201924"/>
                    <a:pt x="3202051" y="3811016"/>
                    <a:pt x="2436368" y="3811016"/>
                  </a:cubicBezTo>
                  <a:cubicBezTo>
                    <a:pt x="2436368" y="4872609"/>
                    <a:pt x="2436368" y="4872609"/>
                    <a:pt x="2436368" y="4872609"/>
                  </a:cubicBezTo>
                  <a:cubicBezTo>
                    <a:pt x="3776345" y="4872609"/>
                    <a:pt x="4872609" y="3776218"/>
                    <a:pt x="4872609" y="2436368"/>
                  </a:cubicBezTo>
                  <a:cubicBezTo>
                    <a:pt x="4872609" y="1096518"/>
                    <a:pt x="3776218" y="0"/>
                    <a:pt x="2436241" y="0"/>
                  </a:cubicBezTo>
                  <a:cubicBezTo>
                    <a:pt x="1096264" y="0"/>
                    <a:pt x="0" y="1096391"/>
                    <a:pt x="0" y="2436241"/>
                  </a:cubicBezTo>
                  <a:lnTo>
                    <a:pt x="1061593" y="2436241"/>
                  </a:lnTo>
                  <a:close/>
                </a:path>
              </a:pathLst>
            </a:custGeom>
            <a:solidFill>
              <a:srgbClr val="000000">
                <a:alpha val="16863"/>
              </a:srgbClr>
            </a:solidFill>
          </p:spPr>
        </p:sp>
      </p:grpSp>
      <p:grpSp>
        <p:nvGrpSpPr>
          <p:cNvPr name="Group 12" id="12"/>
          <p:cNvGrpSpPr/>
          <p:nvPr/>
        </p:nvGrpSpPr>
        <p:grpSpPr>
          <a:xfrm rot="0">
            <a:off x="9981212" y="3767100"/>
            <a:ext cx="3314591" cy="3326378"/>
            <a:chOff x="0" y="0"/>
            <a:chExt cx="4872604" cy="4889931"/>
          </a:xfrm>
        </p:grpSpPr>
        <p:sp>
          <p:nvSpPr>
            <p:cNvPr name="Freeform 13" id="13"/>
            <p:cNvSpPr/>
            <p:nvPr/>
          </p:nvSpPr>
          <p:spPr>
            <a:xfrm flipH="false" flipV="false" rot="0">
              <a:off x="0" y="0"/>
              <a:ext cx="4872609" cy="4889881"/>
            </a:xfrm>
            <a:custGeom>
              <a:avLst/>
              <a:gdLst/>
              <a:ahLst/>
              <a:cxnLst/>
              <a:rect r="r" b="b" t="t" l="l"/>
              <a:pathLst>
                <a:path h="4889881" w="4872609">
                  <a:moveTo>
                    <a:pt x="3811016" y="2453640"/>
                  </a:moveTo>
                  <a:cubicBezTo>
                    <a:pt x="3811016" y="3201924"/>
                    <a:pt x="3201924" y="3828415"/>
                    <a:pt x="2436241" y="3828415"/>
                  </a:cubicBezTo>
                  <a:cubicBezTo>
                    <a:pt x="1687957" y="3828415"/>
                    <a:pt x="1061466" y="3201924"/>
                    <a:pt x="1061466" y="2453640"/>
                  </a:cubicBezTo>
                  <a:cubicBezTo>
                    <a:pt x="1061466" y="1687957"/>
                    <a:pt x="1687957" y="1078865"/>
                    <a:pt x="2436241" y="1078865"/>
                  </a:cubicBezTo>
                  <a:cubicBezTo>
                    <a:pt x="2436241" y="0"/>
                    <a:pt x="2436241" y="0"/>
                    <a:pt x="2436241" y="0"/>
                  </a:cubicBezTo>
                  <a:cubicBezTo>
                    <a:pt x="1096391" y="0"/>
                    <a:pt x="0" y="1096264"/>
                    <a:pt x="0" y="2453640"/>
                  </a:cubicBezTo>
                  <a:cubicBezTo>
                    <a:pt x="0" y="3793617"/>
                    <a:pt x="1096391" y="4889881"/>
                    <a:pt x="2436241" y="4889881"/>
                  </a:cubicBezTo>
                  <a:cubicBezTo>
                    <a:pt x="3776091" y="4889881"/>
                    <a:pt x="4872609" y="3793617"/>
                    <a:pt x="4872609" y="2453640"/>
                  </a:cubicBezTo>
                  <a:lnTo>
                    <a:pt x="3811016" y="2453640"/>
                  </a:lnTo>
                  <a:close/>
                </a:path>
              </a:pathLst>
            </a:custGeom>
            <a:solidFill>
              <a:srgbClr val="000000">
                <a:alpha val="16863"/>
              </a:srgbClr>
            </a:solidFill>
          </p:spPr>
        </p:sp>
      </p:grpSp>
      <p:grpSp>
        <p:nvGrpSpPr>
          <p:cNvPr name="Group 14" id="14"/>
          <p:cNvGrpSpPr/>
          <p:nvPr/>
        </p:nvGrpSpPr>
        <p:grpSpPr>
          <a:xfrm rot="0">
            <a:off x="12548713" y="6337440"/>
            <a:ext cx="3314591" cy="3315573"/>
            <a:chOff x="0" y="0"/>
            <a:chExt cx="4872604" cy="4874047"/>
          </a:xfrm>
        </p:grpSpPr>
        <p:sp>
          <p:nvSpPr>
            <p:cNvPr name="Freeform 15" id="15"/>
            <p:cNvSpPr/>
            <p:nvPr/>
          </p:nvSpPr>
          <p:spPr>
            <a:xfrm flipH="false" flipV="false" rot="0">
              <a:off x="0" y="0"/>
              <a:ext cx="4872482" cy="4874006"/>
            </a:xfrm>
            <a:custGeom>
              <a:avLst/>
              <a:gdLst/>
              <a:ahLst/>
              <a:cxnLst/>
              <a:rect r="r" b="b" t="t" l="l"/>
              <a:pathLst>
                <a:path h="4874006" w="4872482">
                  <a:moveTo>
                    <a:pt x="3811016" y="2437003"/>
                  </a:moveTo>
                  <a:cubicBezTo>
                    <a:pt x="3811016" y="3202940"/>
                    <a:pt x="3201924" y="3812159"/>
                    <a:pt x="2436241" y="3812159"/>
                  </a:cubicBezTo>
                  <a:cubicBezTo>
                    <a:pt x="1687957" y="3812159"/>
                    <a:pt x="1061466" y="3202940"/>
                    <a:pt x="1061466" y="2437003"/>
                  </a:cubicBezTo>
                  <a:cubicBezTo>
                    <a:pt x="1061466" y="1688465"/>
                    <a:pt x="1687957" y="1061847"/>
                    <a:pt x="2436241" y="1061847"/>
                  </a:cubicBezTo>
                  <a:cubicBezTo>
                    <a:pt x="2436241" y="0"/>
                    <a:pt x="2436241" y="0"/>
                    <a:pt x="2436241" y="0"/>
                  </a:cubicBezTo>
                  <a:cubicBezTo>
                    <a:pt x="1096391" y="0"/>
                    <a:pt x="0" y="1096645"/>
                    <a:pt x="0" y="2437003"/>
                  </a:cubicBezTo>
                  <a:cubicBezTo>
                    <a:pt x="0" y="3777361"/>
                    <a:pt x="1096391" y="4874006"/>
                    <a:pt x="2436241" y="4874006"/>
                  </a:cubicBezTo>
                  <a:cubicBezTo>
                    <a:pt x="3776091" y="4874006"/>
                    <a:pt x="4872482" y="3777361"/>
                    <a:pt x="4872482" y="2437003"/>
                  </a:cubicBezTo>
                  <a:lnTo>
                    <a:pt x="3811016" y="2437003"/>
                  </a:lnTo>
                  <a:close/>
                </a:path>
              </a:pathLst>
            </a:custGeom>
            <a:solidFill>
              <a:srgbClr val="000000">
                <a:alpha val="16863"/>
              </a:srgbClr>
            </a:solidFill>
          </p:spPr>
        </p:sp>
      </p:grpSp>
      <p:grpSp>
        <p:nvGrpSpPr>
          <p:cNvPr name="Group 16" id="16"/>
          <p:cNvGrpSpPr/>
          <p:nvPr/>
        </p:nvGrpSpPr>
        <p:grpSpPr>
          <a:xfrm rot="0">
            <a:off x="10878301" y="4617656"/>
            <a:ext cx="1520413" cy="1520413"/>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0000">
                    <a:alpha val="100000"/>
                  </a:srgbClr>
                </a:gs>
                <a:gs pos="100000">
                  <a:srgbClr val="555555">
                    <a:alpha val="100000"/>
                  </a:srgbClr>
                </a:gs>
              </a:gsLst>
              <a:lin ang="0"/>
            </a:gradFill>
          </p:spPr>
        </p:sp>
        <p:sp>
          <p:nvSpPr>
            <p:cNvPr name="TextBox 18" id="18"/>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19" id="19"/>
          <p:cNvGrpSpPr/>
          <p:nvPr/>
        </p:nvGrpSpPr>
        <p:grpSpPr>
          <a:xfrm rot="0">
            <a:off x="13469664" y="7244657"/>
            <a:ext cx="1522475" cy="1522475"/>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0000">
                    <a:alpha val="100000"/>
                  </a:srgbClr>
                </a:gs>
                <a:gs pos="100000">
                  <a:srgbClr val="555555">
                    <a:alpha val="100000"/>
                  </a:srgbClr>
                </a:gs>
              </a:gsLst>
              <a:lin ang="0"/>
            </a:gradFill>
          </p:spPr>
        </p:sp>
        <p:sp>
          <p:nvSpPr>
            <p:cNvPr name="TextBox 21" id="21"/>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22" id="22"/>
          <p:cNvGrpSpPr/>
          <p:nvPr/>
        </p:nvGrpSpPr>
        <p:grpSpPr>
          <a:xfrm rot="0">
            <a:off x="13447581" y="4617656"/>
            <a:ext cx="1566642" cy="1566642"/>
            <a:chOff x="0" y="0"/>
            <a:chExt cx="812800" cy="812800"/>
          </a:xfrm>
        </p:grpSpPr>
        <p:sp>
          <p:nvSpPr>
            <p:cNvPr name="Freeform 23" id="2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0000">
                    <a:alpha val="100000"/>
                  </a:srgbClr>
                </a:gs>
                <a:gs pos="100000">
                  <a:srgbClr val="555555">
                    <a:alpha val="100000"/>
                  </a:srgbClr>
                </a:gs>
              </a:gsLst>
              <a:lin ang="0"/>
            </a:gradFill>
          </p:spPr>
        </p:sp>
        <p:sp>
          <p:nvSpPr>
            <p:cNvPr name="TextBox 24" id="24"/>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sp>
        <p:nvSpPr>
          <p:cNvPr name="Freeform 25" id="25"/>
          <p:cNvSpPr/>
          <p:nvPr/>
        </p:nvSpPr>
        <p:spPr>
          <a:xfrm flipH="false" flipV="false" rot="0">
            <a:off x="11135381" y="4897605"/>
            <a:ext cx="1006253" cy="960515"/>
          </a:xfrm>
          <a:custGeom>
            <a:avLst/>
            <a:gdLst/>
            <a:ahLst/>
            <a:cxnLst/>
            <a:rect r="r" b="b" t="t" l="l"/>
            <a:pathLst>
              <a:path h="960515" w="1006253">
                <a:moveTo>
                  <a:pt x="0" y="0"/>
                </a:moveTo>
                <a:lnTo>
                  <a:pt x="1006253" y="0"/>
                </a:lnTo>
                <a:lnTo>
                  <a:pt x="1006253" y="960515"/>
                </a:lnTo>
                <a:lnTo>
                  <a:pt x="0" y="96051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26" id="26"/>
          <p:cNvSpPr/>
          <p:nvPr/>
        </p:nvSpPr>
        <p:spPr>
          <a:xfrm flipH="false" flipV="false" rot="0">
            <a:off x="13779447" y="4906117"/>
            <a:ext cx="902910" cy="916237"/>
          </a:xfrm>
          <a:custGeom>
            <a:avLst/>
            <a:gdLst/>
            <a:ahLst/>
            <a:cxnLst/>
            <a:rect r="r" b="b" t="t" l="l"/>
            <a:pathLst>
              <a:path h="916237" w="902910">
                <a:moveTo>
                  <a:pt x="0" y="0"/>
                </a:moveTo>
                <a:lnTo>
                  <a:pt x="902910" y="0"/>
                </a:lnTo>
                <a:lnTo>
                  <a:pt x="902910" y="916237"/>
                </a:lnTo>
                <a:lnTo>
                  <a:pt x="0" y="91623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27" id="27"/>
          <p:cNvSpPr txBox="true"/>
          <p:nvPr/>
        </p:nvSpPr>
        <p:spPr>
          <a:xfrm rot="0">
            <a:off x="1663813" y="1725604"/>
            <a:ext cx="9308329" cy="812989"/>
          </a:xfrm>
          <a:prstGeom prst="rect">
            <a:avLst/>
          </a:prstGeom>
        </p:spPr>
        <p:txBody>
          <a:bodyPr anchor="t" rtlCol="false" tIns="0" lIns="0" bIns="0" rIns="0">
            <a:spAutoFit/>
          </a:bodyPr>
          <a:lstStyle/>
          <a:p>
            <a:pPr algn="ctr" marL="0" indent="0" lvl="0">
              <a:lnSpc>
                <a:spcPts val="6548"/>
              </a:lnSpc>
              <a:spcBef>
                <a:spcPct val="0"/>
              </a:spcBef>
            </a:pPr>
            <a:r>
              <a:rPr lang="en-US" sz="4745" spc="37">
                <a:solidFill>
                  <a:srgbClr val="FFFFFF"/>
                </a:solidFill>
                <a:latin typeface="Archivo Black"/>
              </a:rPr>
              <a:t>FINDINGS</a:t>
            </a:r>
          </a:p>
        </p:txBody>
      </p:sp>
      <p:grpSp>
        <p:nvGrpSpPr>
          <p:cNvPr name="Group 28" id="28"/>
          <p:cNvGrpSpPr/>
          <p:nvPr/>
        </p:nvGrpSpPr>
        <p:grpSpPr>
          <a:xfrm rot="0">
            <a:off x="916860" y="3148979"/>
            <a:ext cx="5689104" cy="275488"/>
            <a:chOff x="0" y="0"/>
            <a:chExt cx="4519796" cy="218865"/>
          </a:xfrm>
        </p:grpSpPr>
        <p:sp>
          <p:nvSpPr>
            <p:cNvPr name="Freeform 29" id="29"/>
            <p:cNvSpPr/>
            <p:nvPr/>
          </p:nvSpPr>
          <p:spPr>
            <a:xfrm flipH="false" flipV="false" rot="0">
              <a:off x="0" y="0"/>
              <a:ext cx="4519796" cy="218865"/>
            </a:xfrm>
            <a:custGeom>
              <a:avLst/>
              <a:gdLst/>
              <a:ahLst/>
              <a:cxnLst/>
              <a:rect r="r" b="b" t="t" l="l"/>
              <a:pathLst>
                <a:path h="218865" w="4519796">
                  <a:moveTo>
                    <a:pt x="4316596" y="0"/>
                  </a:moveTo>
                  <a:lnTo>
                    <a:pt x="0" y="0"/>
                  </a:lnTo>
                  <a:lnTo>
                    <a:pt x="203200" y="218865"/>
                  </a:lnTo>
                  <a:lnTo>
                    <a:pt x="4519796" y="218865"/>
                  </a:lnTo>
                  <a:lnTo>
                    <a:pt x="4316596" y="0"/>
                  </a:lnTo>
                  <a:close/>
                </a:path>
              </a:pathLst>
            </a:custGeom>
            <a:solidFill>
              <a:srgbClr val="727070"/>
            </a:solidFill>
            <a:ln cap="sq">
              <a:noFill/>
              <a:prstDash val="solid"/>
              <a:miter/>
            </a:ln>
          </p:spPr>
        </p:sp>
        <p:sp>
          <p:nvSpPr>
            <p:cNvPr name="TextBox 30" id="30"/>
            <p:cNvSpPr txBox="true"/>
            <p:nvPr/>
          </p:nvSpPr>
          <p:spPr>
            <a:xfrm>
              <a:off x="101600" y="-19050"/>
              <a:ext cx="609600" cy="628650"/>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31" id="31"/>
          <p:cNvGrpSpPr/>
          <p:nvPr/>
        </p:nvGrpSpPr>
        <p:grpSpPr>
          <a:xfrm rot="0">
            <a:off x="1781446" y="5329666"/>
            <a:ext cx="736150" cy="662821"/>
            <a:chOff x="0" y="0"/>
            <a:chExt cx="193883" cy="174570"/>
          </a:xfrm>
        </p:grpSpPr>
        <p:sp>
          <p:nvSpPr>
            <p:cNvPr name="Freeform 32" id="32"/>
            <p:cNvSpPr/>
            <p:nvPr/>
          </p:nvSpPr>
          <p:spPr>
            <a:xfrm flipH="false" flipV="false" rot="0">
              <a:off x="0" y="0"/>
              <a:ext cx="193883" cy="174570"/>
            </a:xfrm>
            <a:custGeom>
              <a:avLst/>
              <a:gdLst/>
              <a:ahLst/>
              <a:cxnLst/>
              <a:rect r="r" b="b" t="t" l="l"/>
              <a:pathLst>
                <a:path h="174570" w="193883">
                  <a:moveTo>
                    <a:pt x="84134" y="0"/>
                  </a:moveTo>
                  <a:lnTo>
                    <a:pt x="109749" y="0"/>
                  </a:lnTo>
                  <a:cubicBezTo>
                    <a:pt x="156215" y="0"/>
                    <a:pt x="193883" y="37668"/>
                    <a:pt x="193883" y="84134"/>
                  </a:cubicBezTo>
                  <a:lnTo>
                    <a:pt x="193883" y="90436"/>
                  </a:lnTo>
                  <a:cubicBezTo>
                    <a:pt x="193883" y="136902"/>
                    <a:pt x="156215" y="174570"/>
                    <a:pt x="109749" y="174570"/>
                  </a:cubicBezTo>
                  <a:lnTo>
                    <a:pt x="84134" y="174570"/>
                  </a:lnTo>
                  <a:cubicBezTo>
                    <a:pt x="37668" y="174570"/>
                    <a:pt x="0" y="136902"/>
                    <a:pt x="0" y="90436"/>
                  </a:cubicBezTo>
                  <a:lnTo>
                    <a:pt x="0" y="84134"/>
                  </a:lnTo>
                  <a:cubicBezTo>
                    <a:pt x="0" y="37668"/>
                    <a:pt x="37668" y="0"/>
                    <a:pt x="84134" y="0"/>
                  </a:cubicBezTo>
                  <a:close/>
                </a:path>
              </a:pathLst>
            </a:custGeom>
            <a:solidFill>
              <a:srgbClr val="1A1A1A"/>
            </a:solidFill>
          </p:spPr>
        </p:sp>
        <p:sp>
          <p:nvSpPr>
            <p:cNvPr name="TextBox 33" id="33"/>
            <p:cNvSpPr txBox="true"/>
            <p:nvPr/>
          </p:nvSpPr>
          <p:spPr>
            <a:xfrm>
              <a:off x="0" y="-66675"/>
              <a:ext cx="812800" cy="879475"/>
            </a:xfrm>
            <a:prstGeom prst="rect">
              <a:avLst/>
            </a:prstGeom>
          </p:spPr>
          <p:txBody>
            <a:bodyPr anchor="t" rtlCol="false" tIns="50800" lIns="50800" bIns="50800" rIns="50800"/>
            <a:lstStyle/>
            <a:p>
              <a:pPr algn="ctr" marL="0" indent="0" lvl="0">
                <a:lnSpc>
                  <a:spcPts val="4114"/>
                </a:lnSpc>
                <a:spcBef>
                  <a:spcPct val="0"/>
                </a:spcBef>
              </a:pPr>
              <a:r>
                <a:rPr lang="en-US" sz="2981" spc="29">
                  <a:solidFill>
                    <a:srgbClr val="FFFFFF"/>
                  </a:solidFill>
                  <a:latin typeface="Montserrat Classic Bold"/>
                </a:rPr>
                <a:t>02</a:t>
              </a:r>
            </a:p>
          </p:txBody>
        </p:sp>
      </p:grpSp>
      <p:sp>
        <p:nvSpPr>
          <p:cNvPr name="TextBox 34" id="34"/>
          <p:cNvSpPr txBox="true"/>
          <p:nvPr/>
        </p:nvSpPr>
        <p:spPr>
          <a:xfrm rot="0">
            <a:off x="2689046" y="4969680"/>
            <a:ext cx="6781384" cy="1354217"/>
          </a:xfrm>
          <a:prstGeom prst="rect">
            <a:avLst/>
          </a:prstGeom>
        </p:spPr>
        <p:txBody>
          <a:bodyPr anchor="t" rtlCol="false" tIns="0" lIns="0" bIns="0" rIns="0">
            <a:spAutoFit/>
          </a:bodyPr>
          <a:lstStyle/>
          <a:p>
            <a:pPr algn="l" marL="0" indent="0" lvl="0">
              <a:lnSpc>
                <a:spcPts val="2774"/>
              </a:lnSpc>
              <a:spcBef>
                <a:spcPct val="0"/>
              </a:spcBef>
            </a:pPr>
            <a:r>
              <a:rPr lang="en-US" sz="2010" spc="197">
                <a:solidFill>
                  <a:srgbClr val="231F20"/>
                </a:solidFill>
                <a:latin typeface="Montserrat Light"/>
              </a:rPr>
              <a:t>Younger women (30 - 50 years) tend to be more adherent for medications as compared to men, but men are slightly more adherent as we move towards elder (50+) age</a:t>
            </a:r>
          </a:p>
        </p:txBody>
      </p:sp>
      <p:grpSp>
        <p:nvGrpSpPr>
          <p:cNvPr name="Group 35" id="35"/>
          <p:cNvGrpSpPr/>
          <p:nvPr/>
        </p:nvGrpSpPr>
        <p:grpSpPr>
          <a:xfrm rot="0">
            <a:off x="1794480" y="7093477"/>
            <a:ext cx="736150" cy="662821"/>
            <a:chOff x="0" y="0"/>
            <a:chExt cx="193883" cy="174570"/>
          </a:xfrm>
        </p:grpSpPr>
        <p:sp>
          <p:nvSpPr>
            <p:cNvPr name="Freeform 36" id="36"/>
            <p:cNvSpPr/>
            <p:nvPr/>
          </p:nvSpPr>
          <p:spPr>
            <a:xfrm flipH="false" flipV="false" rot="0">
              <a:off x="0" y="0"/>
              <a:ext cx="193883" cy="174570"/>
            </a:xfrm>
            <a:custGeom>
              <a:avLst/>
              <a:gdLst/>
              <a:ahLst/>
              <a:cxnLst/>
              <a:rect r="r" b="b" t="t" l="l"/>
              <a:pathLst>
                <a:path h="174570" w="193883">
                  <a:moveTo>
                    <a:pt x="84134" y="0"/>
                  </a:moveTo>
                  <a:lnTo>
                    <a:pt x="109749" y="0"/>
                  </a:lnTo>
                  <a:cubicBezTo>
                    <a:pt x="156215" y="0"/>
                    <a:pt x="193883" y="37668"/>
                    <a:pt x="193883" y="84134"/>
                  </a:cubicBezTo>
                  <a:lnTo>
                    <a:pt x="193883" y="90436"/>
                  </a:lnTo>
                  <a:cubicBezTo>
                    <a:pt x="193883" y="136902"/>
                    <a:pt x="156215" y="174570"/>
                    <a:pt x="109749" y="174570"/>
                  </a:cubicBezTo>
                  <a:lnTo>
                    <a:pt x="84134" y="174570"/>
                  </a:lnTo>
                  <a:cubicBezTo>
                    <a:pt x="37668" y="174570"/>
                    <a:pt x="0" y="136902"/>
                    <a:pt x="0" y="90436"/>
                  </a:cubicBezTo>
                  <a:lnTo>
                    <a:pt x="0" y="84134"/>
                  </a:lnTo>
                  <a:cubicBezTo>
                    <a:pt x="0" y="37668"/>
                    <a:pt x="37668" y="0"/>
                    <a:pt x="84134" y="0"/>
                  </a:cubicBezTo>
                  <a:close/>
                </a:path>
              </a:pathLst>
            </a:custGeom>
            <a:solidFill>
              <a:srgbClr val="1A1A1A"/>
            </a:solidFill>
          </p:spPr>
        </p:sp>
        <p:sp>
          <p:nvSpPr>
            <p:cNvPr name="TextBox 37" id="37"/>
            <p:cNvSpPr txBox="true"/>
            <p:nvPr/>
          </p:nvSpPr>
          <p:spPr>
            <a:xfrm>
              <a:off x="0" y="-66675"/>
              <a:ext cx="812800" cy="879475"/>
            </a:xfrm>
            <a:prstGeom prst="rect">
              <a:avLst/>
            </a:prstGeom>
          </p:spPr>
          <p:txBody>
            <a:bodyPr anchor="t" rtlCol="false" tIns="50800" lIns="50800" bIns="50800" rIns="50800"/>
            <a:lstStyle/>
            <a:p>
              <a:pPr algn="ctr" marL="0" indent="0" lvl="0">
                <a:lnSpc>
                  <a:spcPts val="4114"/>
                </a:lnSpc>
                <a:spcBef>
                  <a:spcPct val="0"/>
                </a:spcBef>
              </a:pPr>
              <a:r>
                <a:rPr lang="en-US" sz="2981" spc="29">
                  <a:solidFill>
                    <a:srgbClr val="FFFFFF"/>
                  </a:solidFill>
                  <a:latin typeface="Montserrat Classic Bold"/>
                </a:rPr>
                <a:t>03</a:t>
              </a:r>
            </a:p>
          </p:txBody>
        </p:sp>
      </p:grpSp>
      <p:sp>
        <p:nvSpPr>
          <p:cNvPr name="TextBox 38" id="38"/>
          <p:cNvSpPr txBox="true"/>
          <p:nvPr/>
        </p:nvSpPr>
        <p:spPr>
          <a:xfrm rot="0">
            <a:off x="2689046" y="6886636"/>
            <a:ext cx="6781384" cy="1011317"/>
          </a:xfrm>
          <a:prstGeom prst="rect">
            <a:avLst/>
          </a:prstGeom>
        </p:spPr>
        <p:txBody>
          <a:bodyPr anchor="t" rtlCol="false" tIns="0" lIns="0" bIns="0" rIns="0">
            <a:spAutoFit/>
          </a:bodyPr>
          <a:lstStyle/>
          <a:p>
            <a:pPr algn="l" marL="0" indent="0" lvl="0">
              <a:lnSpc>
                <a:spcPts val="2774"/>
              </a:lnSpc>
              <a:spcBef>
                <a:spcPct val="0"/>
              </a:spcBef>
            </a:pPr>
            <a:r>
              <a:rPr lang="en-US" sz="2010" spc="197">
                <a:solidFill>
                  <a:srgbClr val="231F20"/>
                </a:solidFill>
                <a:latin typeface="Montserrat Light"/>
              </a:rPr>
              <a:t>Adherence was highest for ACE inhibitors (68%), followed by statins (62%) and beta blockers (51%)</a:t>
            </a:r>
          </a:p>
        </p:txBody>
      </p:sp>
      <p:grpSp>
        <p:nvGrpSpPr>
          <p:cNvPr name="Group 39" id="39"/>
          <p:cNvGrpSpPr/>
          <p:nvPr/>
        </p:nvGrpSpPr>
        <p:grpSpPr>
          <a:xfrm rot="0">
            <a:off x="12085550" y="-131220"/>
            <a:ext cx="9534019" cy="1112295"/>
            <a:chOff x="0" y="0"/>
            <a:chExt cx="1876002" cy="218865"/>
          </a:xfrm>
        </p:grpSpPr>
        <p:sp>
          <p:nvSpPr>
            <p:cNvPr name="Freeform 40" id="40"/>
            <p:cNvSpPr/>
            <p:nvPr/>
          </p:nvSpPr>
          <p:spPr>
            <a:xfrm flipH="false" flipV="false" rot="0">
              <a:off x="0" y="0"/>
              <a:ext cx="1876002" cy="218865"/>
            </a:xfrm>
            <a:custGeom>
              <a:avLst/>
              <a:gdLst/>
              <a:ahLst/>
              <a:cxnLst/>
              <a:rect r="r" b="b" t="t" l="l"/>
              <a:pathLst>
                <a:path h="218865" w="1876002">
                  <a:moveTo>
                    <a:pt x="1672802" y="0"/>
                  </a:moveTo>
                  <a:lnTo>
                    <a:pt x="0" y="0"/>
                  </a:lnTo>
                  <a:lnTo>
                    <a:pt x="203200" y="218865"/>
                  </a:lnTo>
                  <a:lnTo>
                    <a:pt x="1876002" y="218865"/>
                  </a:lnTo>
                  <a:lnTo>
                    <a:pt x="1672802" y="0"/>
                  </a:lnTo>
                  <a:close/>
                </a:path>
              </a:pathLst>
            </a:custGeom>
            <a:solidFill>
              <a:srgbClr val="363636"/>
            </a:solidFill>
            <a:ln cap="sq">
              <a:noFill/>
              <a:prstDash val="solid"/>
              <a:miter/>
            </a:ln>
          </p:spPr>
        </p:sp>
        <p:sp>
          <p:nvSpPr>
            <p:cNvPr name="TextBox 41" id="41"/>
            <p:cNvSpPr txBox="true"/>
            <p:nvPr/>
          </p:nvSpPr>
          <p:spPr>
            <a:xfrm>
              <a:off x="101600" y="-19050"/>
              <a:ext cx="609600" cy="628650"/>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AutoShape 42" id="42"/>
          <p:cNvSpPr/>
          <p:nvPr/>
        </p:nvSpPr>
        <p:spPr>
          <a:xfrm>
            <a:off x="-715490" y="962025"/>
            <a:ext cx="12921291" cy="0"/>
          </a:xfrm>
          <a:prstGeom prst="line">
            <a:avLst/>
          </a:prstGeom>
          <a:ln cap="flat" w="38100">
            <a:solidFill>
              <a:srgbClr val="000000"/>
            </a:solidFill>
            <a:prstDash val="solid"/>
            <a:headEnd type="none" len="sm" w="sm"/>
            <a:tailEnd type="none" len="sm" w="sm"/>
          </a:ln>
        </p:spPr>
      </p:sp>
      <p:sp>
        <p:nvSpPr>
          <p:cNvPr name="Freeform 43" id="43"/>
          <p:cNvSpPr/>
          <p:nvPr/>
        </p:nvSpPr>
        <p:spPr>
          <a:xfrm flipH="false" flipV="false" rot="0">
            <a:off x="13779447" y="7532947"/>
            <a:ext cx="902910" cy="902910"/>
          </a:xfrm>
          <a:custGeom>
            <a:avLst/>
            <a:gdLst/>
            <a:ahLst/>
            <a:cxnLst/>
            <a:rect r="r" b="b" t="t" l="l"/>
            <a:pathLst>
              <a:path h="902910" w="902910">
                <a:moveTo>
                  <a:pt x="0" y="0"/>
                </a:moveTo>
                <a:lnTo>
                  <a:pt x="902910" y="0"/>
                </a:lnTo>
                <a:lnTo>
                  <a:pt x="902910" y="902910"/>
                </a:lnTo>
                <a:lnTo>
                  <a:pt x="0" y="90291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44" id="44"/>
          <p:cNvGrpSpPr/>
          <p:nvPr/>
        </p:nvGrpSpPr>
        <p:grpSpPr>
          <a:xfrm rot="0">
            <a:off x="1794480" y="8595479"/>
            <a:ext cx="736150" cy="662821"/>
            <a:chOff x="0" y="0"/>
            <a:chExt cx="193883" cy="174570"/>
          </a:xfrm>
        </p:grpSpPr>
        <p:sp>
          <p:nvSpPr>
            <p:cNvPr name="Freeform 45" id="45"/>
            <p:cNvSpPr/>
            <p:nvPr/>
          </p:nvSpPr>
          <p:spPr>
            <a:xfrm flipH="false" flipV="false" rot="0">
              <a:off x="0" y="0"/>
              <a:ext cx="193883" cy="174570"/>
            </a:xfrm>
            <a:custGeom>
              <a:avLst/>
              <a:gdLst/>
              <a:ahLst/>
              <a:cxnLst/>
              <a:rect r="r" b="b" t="t" l="l"/>
              <a:pathLst>
                <a:path h="174570" w="193883">
                  <a:moveTo>
                    <a:pt x="84134" y="0"/>
                  </a:moveTo>
                  <a:lnTo>
                    <a:pt x="109749" y="0"/>
                  </a:lnTo>
                  <a:cubicBezTo>
                    <a:pt x="156215" y="0"/>
                    <a:pt x="193883" y="37668"/>
                    <a:pt x="193883" y="84134"/>
                  </a:cubicBezTo>
                  <a:lnTo>
                    <a:pt x="193883" y="90436"/>
                  </a:lnTo>
                  <a:cubicBezTo>
                    <a:pt x="193883" y="136902"/>
                    <a:pt x="156215" y="174570"/>
                    <a:pt x="109749" y="174570"/>
                  </a:cubicBezTo>
                  <a:lnTo>
                    <a:pt x="84134" y="174570"/>
                  </a:lnTo>
                  <a:cubicBezTo>
                    <a:pt x="37668" y="174570"/>
                    <a:pt x="0" y="136902"/>
                    <a:pt x="0" y="90436"/>
                  </a:cubicBezTo>
                  <a:lnTo>
                    <a:pt x="0" y="84134"/>
                  </a:lnTo>
                  <a:cubicBezTo>
                    <a:pt x="0" y="37668"/>
                    <a:pt x="37668" y="0"/>
                    <a:pt x="84134" y="0"/>
                  </a:cubicBezTo>
                  <a:close/>
                </a:path>
              </a:pathLst>
            </a:custGeom>
            <a:solidFill>
              <a:srgbClr val="1A1A1A"/>
            </a:solidFill>
          </p:spPr>
        </p:sp>
        <p:sp>
          <p:nvSpPr>
            <p:cNvPr name="TextBox 46" id="46"/>
            <p:cNvSpPr txBox="true"/>
            <p:nvPr/>
          </p:nvSpPr>
          <p:spPr>
            <a:xfrm>
              <a:off x="0" y="-66675"/>
              <a:ext cx="812800" cy="879475"/>
            </a:xfrm>
            <a:prstGeom prst="rect">
              <a:avLst/>
            </a:prstGeom>
          </p:spPr>
          <p:txBody>
            <a:bodyPr anchor="t" rtlCol="false" tIns="50800" lIns="50800" bIns="50800" rIns="50800"/>
            <a:lstStyle/>
            <a:p>
              <a:pPr algn="ctr" marL="0" indent="0" lvl="0">
                <a:lnSpc>
                  <a:spcPts val="4114"/>
                </a:lnSpc>
                <a:spcBef>
                  <a:spcPct val="0"/>
                </a:spcBef>
              </a:pPr>
              <a:r>
                <a:rPr lang="en-US" sz="2981" spc="29">
                  <a:solidFill>
                    <a:srgbClr val="FFFFFF"/>
                  </a:solidFill>
                  <a:latin typeface="Montserrat Classic Bold"/>
                </a:rPr>
                <a:t>04</a:t>
              </a:r>
            </a:p>
          </p:txBody>
        </p:sp>
      </p:grpSp>
      <p:sp>
        <p:nvSpPr>
          <p:cNvPr name="TextBox 47" id="47"/>
          <p:cNvSpPr txBox="true"/>
          <p:nvPr/>
        </p:nvSpPr>
        <p:spPr>
          <a:xfrm rot="0">
            <a:off x="2797145" y="8421828"/>
            <a:ext cx="6673285" cy="1011317"/>
          </a:xfrm>
          <a:prstGeom prst="rect">
            <a:avLst/>
          </a:prstGeom>
        </p:spPr>
        <p:txBody>
          <a:bodyPr anchor="t" rtlCol="false" tIns="0" lIns="0" bIns="0" rIns="0">
            <a:spAutoFit/>
          </a:bodyPr>
          <a:lstStyle/>
          <a:p>
            <a:pPr algn="l" marL="0" indent="0" lvl="0">
              <a:lnSpc>
                <a:spcPts val="2774"/>
              </a:lnSpc>
              <a:spcBef>
                <a:spcPct val="0"/>
              </a:spcBef>
            </a:pPr>
            <a:r>
              <a:rPr lang="en-US" sz="2010" spc="197">
                <a:solidFill>
                  <a:srgbClr val="231F20"/>
                </a:solidFill>
                <a:latin typeface="Montserrat Light"/>
              </a:rPr>
              <a:t>Patients with baseline condition of “Major Heart Attack/Operation’ are more adherent than patients with Moderate symptoms.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61111" r="0" b="-61111"/>
            </a:stretch>
          </a:blipFill>
        </p:spPr>
      </p:sp>
      <p:grpSp>
        <p:nvGrpSpPr>
          <p:cNvPr name="Group 3" id="3"/>
          <p:cNvGrpSpPr/>
          <p:nvPr/>
        </p:nvGrpSpPr>
        <p:grpSpPr>
          <a:xfrm rot="0">
            <a:off x="6455727" y="7409549"/>
            <a:ext cx="3189627" cy="2637402"/>
            <a:chOff x="0" y="0"/>
            <a:chExt cx="840066" cy="694624"/>
          </a:xfrm>
        </p:grpSpPr>
        <p:sp>
          <p:nvSpPr>
            <p:cNvPr name="Freeform 4" id="4"/>
            <p:cNvSpPr/>
            <p:nvPr/>
          </p:nvSpPr>
          <p:spPr>
            <a:xfrm flipH="false" flipV="false" rot="0">
              <a:off x="0" y="0"/>
              <a:ext cx="840066" cy="694624"/>
            </a:xfrm>
            <a:custGeom>
              <a:avLst/>
              <a:gdLst/>
              <a:ahLst/>
              <a:cxnLst/>
              <a:rect r="r" b="b" t="t" l="l"/>
              <a:pathLst>
                <a:path h="694624" w="840066">
                  <a:moveTo>
                    <a:pt x="60680" y="0"/>
                  </a:moveTo>
                  <a:lnTo>
                    <a:pt x="779386" y="0"/>
                  </a:lnTo>
                  <a:cubicBezTo>
                    <a:pt x="795479" y="0"/>
                    <a:pt x="810914" y="6393"/>
                    <a:pt x="822294" y="17773"/>
                  </a:cubicBezTo>
                  <a:cubicBezTo>
                    <a:pt x="833673" y="29153"/>
                    <a:pt x="840066" y="44587"/>
                    <a:pt x="840066" y="60680"/>
                  </a:cubicBezTo>
                  <a:lnTo>
                    <a:pt x="840066" y="633944"/>
                  </a:lnTo>
                  <a:cubicBezTo>
                    <a:pt x="840066" y="667457"/>
                    <a:pt x="812899" y="694624"/>
                    <a:pt x="779386" y="694624"/>
                  </a:cubicBezTo>
                  <a:lnTo>
                    <a:pt x="60680" y="694624"/>
                  </a:lnTo>
                  <a:cubicBezTo>
                    <a:pt x="27168" y="694624"/>
                    <a:pt x="0" y="667457"/>
                    <a:pt x="0" y="633944"/>
                  </a:cubicBezTo>
                  <a:lnTo>
                    <a:pt x="0" y="60680"/>
                  </a:lnTo>
                  <a:cubicBezTo>
                    <a:pt x="0" y="27168"/>
                    <a:pt x="27168" y="0"/>
                    <a:pt x="60680" y="0"/>
                  </a:cubicBezTo>
                  <a:close/>
                </a:path>
              </a:pathLst>
            </a:custGeom>
            <a:solidFill>
              <a:srgbClr val="FFFFFF">
                <a:alpha val="86667"/>
              </a:srgbClr>
            </a:solidFill>
            <a:ln cap="rnd">
              <a:noFill/>
              <a:prstDash val="solid"/>
              <a:round/>
            </a:ln>
          </p:spPr>
        </p:sp>
        <p:sp>
          <p:nvSpPr>
            <p:cNvPr name="TextBox 5" id="5"/>
            <p:cNvSpPr txBox="true"/>
            <p:nvPr/>
          </p:nvSpPr>
          <p:spPr>
            <a:xfrm>
              <a:off x="0" y="-19050"/>
              <a:ext cx="812800" cy="831850"/>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6" id="6"/>
          <p:cNvGrpSpPr/>
          <p:nvPr/>
        </p:nvGrpSpPr>
        <p:grpSpPr>
          <a:xfrm rot="0">
            <a:off x="10262700" y="6172200"/>
            <a:ext cx="3189627" cy="3874751"/>
            <a:chOff x="0" y="0"/>
            <a:chExt cx="840066" cy="1020510"/>
          </a:xfrm>
        </p:grpSpPr>
        <p:sp>
          <p:nvSpPr>
            <p:cNvPr name="Freeform 7" id="7"/>
            <p:cNvSpPr/>
            <p:nvPr/>
          </p:nvSpPr>
          <p:spPr>
            <a:xfrm flipH="false" flipV="false" rot="0">
              <a:off x="0" y="0"/>
              <a:ext cx="840066" cy="1020510"/>
            </a:xfrm>
            <a:custGeom>
              <a:avLst/>
              <a:gdLst/>
              <a:ahLst/>
              <a:cxnLst/>
              <a:rect r="r" b="b" t="t" l="l"/>
              <a:pathLst>
                <a:path h="1020510" w="840066">
                  <a:moveTo>
                    <a:pt x="60680" y="0"/>
                  </a:moveTo>
                  <a:lnTo>
                    <a:pt x="779386" y="0"/>
                  </a:lnTo>
                  <a:cubicBezTo>
                    <a:pt x="795479" y="0"/>
                    <a:pt x="810914" y="6393"/>
                    <a:pt x="822294" y="17773"/>
                  </a:cubicBezTo>
                  <a:cubicBezTo>
                    <a:pt x="833673" y="29153"/>
                    <a:pt x="840066" y="44587"/>
                    <a:pt x="840066" y="60680"/>
                  </a:cubicBezTo>
                  <a:lnTo>
                    <a:pt x="840066" y="959830"/>
                  </a:lnTo>
                  <a:cubicBezTo>
                    <a:pt x="840066" y="993343"/>
                    <a:pt x="812899" y="1020510"/>
                    <a:pt x="779386" y="1020510"/>
                  </a:cubicBezTo>
                  <a:lnTo>
                    <a:pt x="60680" y="1020510"/>
                  </a:lnTo>
                  <a:cubicBezTo>
                    <a:pt x="27168" y="1020510"/>
                    <a:pt x="0" y="993343"/>
                    <a:pt x="0" y="959830"/>
                  </a:cubicBezTo>
                  <a:lnTo>
                    <a:pt x="0" y="60680"/>
                  </a:lnTo>
                  <a:cubicBezTo>
                    <a:pt x="0" y="27168"/>
                    <a:pt x="27168" y="0"/>
                    <a:pt x="60680" y="0"/>
                  </a:cubicBezTo>
                  <a:close/>
                </a:path>
              </a:pathLst>
            </a:custGeom>
            <a:solidFill>
              <a:srgbClr val="FFFFFF">
                <a:alpha val="86667"/>
              </a:srgbClr>
            </a:solidFill>
            <a:ln cap="rnd">
              <a:noFill/>
              <a:prstDash val="solid"/>
              <a:round/>
            </a:ln>
          </p:spPr>
        </p:sp>
        <p:sp>
          <p:nvSpPr>
            <p:cNvPr name="TextBox 8" id="8"/>
            <p:cNvSpPr txBox="true"/>
            <p:nvPr/>
          </p:nvSpPr>
          <p:spPr>
            <a:xfrm>
              <a:off x="0" y="-19050"/>
              <a:ext cx="812800" cy="831850"/>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9" id="9"/>
          <p:cNvGrpSpPr/>
          <p:nvPr/>
        </p:nvGrpSpPr>
        <p:grpSpPr>
          <a:xfrm rot="0">
            <a:off x="14069673" y="5649515"/>
            <a:ext cx="3189627" cy="4397435"/>
            <a:chOff x="0" y="0"/>
            <a:chExt cx="840066" cy="1158172"/>
          </a:xfrm>
        </p:grpSpPr>
        <p:sp>
          <p:nvSpPr>
            <p:cNvPr name="Freeform 10" id="10"/>
            <p:cNvSpPr/>
            <p:nvPr/>
          </p:nvSpPr>
          <p:spPr>
            <a:xfrm flipH="false" flipV="false" rot="0">
              <a:off x="0" y="0"/>
              <a:ext cx="840066" cy="1158172"/>
            </a:xfrm>
            <a:custGeom>
              <a:avLst/>
              <a:gdLst/>
              <a:ahLst/>
              <a:cxnLst/>
              <a:rect r="r" b="b" t="t" l="l"/>
              <a:pathLst>
                <a:path h="1158172" w="840066">
                  <a:moveTo>
                    <a:pt x="60680" y="0"/>
                  </a:moveTo>
                  <a:lnTo>
                    <a:pt x="779386" y="0"/>
                  </a:lnTo>
                  <a:cubicBezTo>
                    <a:pt x="795479" y="0"/>
                    <a:pt x="810914" y="6393"/>
                    <a:pt x="822294" y="17773"/>
                  </a:cubicBezTo>
                  <a:cubicBezTo>
                    <a:pt x="833673" y="29153"/>
                    <a:pt x="840066" y="44587"/>
                    <a:pt x="840066" y="60680"/>
                  </a:cubicBezTo>
                  <a:lnTo>
                    <a:pt x="840066" y="1097492"/>
                  </a:lnTo>
                  <a:cubicBezTo>
                    <a:pt x="840066" y="1131005"/>
                    <a:pt x="812899" y="1158172"/>
                    <a:pt x="779386" y="1158172"/>
                  </a:cubicBezTo>
                  <a:lnTo>
                    <a:pt x="60680" y="1158172"/>
                  </a:lnTo>
                  <a:cubicBezTo>
                    <a:pt x="27168" y="1158172"/>
                    <a:pt x="0" y="1131005"/>
                    <a:pt x="0" y="1097492"/>
                  </a:cubicBezTo>
                  <a:lnTo>
                    <a:pt x="0" y="60680"/>
                  </a:lnTo>
                  <a:cubicBezTo>
                    <a:pt x="0" y="27168"/>
                    <a:pt x="27168" y="0"/>
                    <a:pt x="60680" y="0"/>
                  </a:cubicBezTo>
                  <a:close/>
                </a:path>
              </a:pathLst>
            </a:custGeom>
            <a:solidFill>
              <a:srgbClr val="FFFFFF">
                <a:alpha val="86667"/>
              </a:srgbClr>
            </a:solidFill>
            <a:ln cap="rnd">
              <a:noFill/>
              <a:prstDash val="solid"/>
              <a:round/>
            </a:ln>
          </p:spPr>
        </p:sp>
        <p:sp>
          <p:nvSpPr>
            <p:cNvPr name="TextBox 11" id="11"/>
            <p:cNvSpPr txBox="true"/>
            <p:nvPr/>
          </p:nvSpPr>
          <p:spPr>
            <a:xfrm>
              <a:off x="0" y="-19050"/>
              <a:ext cx="812800" cy="831850"/>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12" id="12"/>
          <p:cNvGrpSpPr/>
          <p:nvPr/>
        </p:nvGrpSpPr>
        <p:grpSpPr>
          <a:xfrm rot="0">
            <a:off x="1404478" y="750498"/>
            <a:ext cx="15479043" cy="3726261"/>
            <a:chOff x="0" y="0"/>
            <a:chExt cx="4076785" cy="981402"/>
          </a:xfrm>
        </p:grpSpPr>
        <p:sp>
          <p:nvSpPr>
            <p:cNvPr name="Freeform 13" id="13"/>
            <p:cNvSpPr/>
            <p:nvPr/>
          </p:nvSpPr>
          <p:spPr>
            <a:xfrm flipH="false" flipV="false" rot="0">
              <a:off x="0" y="0"/>
              <a:ext cx="4076785" cy="981402"/>
            </a:xfrm>
            <a:custGeom>
              <a:avLst/>
              <a:gdLst/>
              <a:ahLst/>
              <a:cxnLst/>
              <a:rect r="r" b="b" t="t" l="l"/>
              <a:pathLst>
                <a:path h="981402" w="4076785">
                  <a:moveTo>
                    <a:pt x="12504" y="0"/>
                  </a:moveTo>
                  <a:lnTo>
                    <a:pt x="4064281" y="0"/>
                  </a:lnTo>
                  <a:cubicBezTo>
                    <a:pt x="4067597" y="0"/>
                    <a:pt x="4070778" y="1317"/>
                    <a:pt x="4073123" y="3662"/>
                  </a:cubicBezTo>
                  <a:cubicBezTo>
                    <a:pt x="4075468" y="6007"/>
                    <a:pt x="4076785" y="9188"/>
                    <a:pt x="4076785" y="12504"/>
                  </a:cubicBezTo>
                  <a:lnTo>
                    <a:pt x="4076785" y="968898"/>
                  </a:lnTo>
                  <a:cubicBezTo>
                    <a:pt x="4076785" y="972214"/>
                    <a:pt x="4075468" y="975395"/>
                    <a:pt x="4073123" y="977740"/>
                  </a:cubicBezTo>
                  <a:cubicBezTo>
                    <a:pt x="4070778" y="980085"/>
                    <a:pt x="4067597" y="981402"/>
                    <a:pt x="4064281" y="981402"/>
                  </a:cubicBezTo>
                  <a:lnTo>
                    <a:pt x="12504" y="981402"/>
                  </a:lnTo>
                  <a:cubicBezTo>
                    <a:pt x="9188" y="981402"/>
                    <a:pt x="6007" y="980085"/>
                    <a:pt x="3662" y="977740"/>
                  </a:cubicBezTo>
                  <a:cubicBezTo>
                    <a:pt x="1317" y="975395"/>
                    <a:pt x="0" y="972214"/>
                    <a:pt x="0" y="968898"/>
                  </a:cubicBezTo>
                  <a:lnTo>
                    <a:pt x="0" y="12504"/>
                  </a:lnTo>
                  <a:cubicBezTo>
                    <a:pt x="0" y="9188"/>
                    <a:pt x="1317" y="6007"/>
                    <a:pt x="3662" y="3662"/>
                  </a:cubicBezTo>
                  <a:cubicBezTo>
                    <a:pt x="6007" y="1317"/>
                    <a:pt x="9188" y="0"/>
                    <a:pt x="12504" y="0"/>
                  </a:cubicBezTo>
                  <a:close/>
                </a:path>
              </a:pathLst>
            </a:custGeom>
            <a:solidFill>
              <a:srgbClr val="FFFFFF">
                <a:alpha val="86667"/>
              </a:srgbClr>
            </a:solidFill>
          </p:spPr>
        </p:sp>
        <p:sp>
          <p:nvSpPr>
            <p:cNvPr name="TextBox 14" id="14"/>
            <p:cNvSpPr txBox="true"/>
            <p:nvPr/>
          </p:nvSpPr>
          <p:spPr>
            <a:xfrm>
              <a:off x="0" y="-19050"/>
              <a:ext cx="812800" cy="831850"/>
            </a:xfrm>
            <a:prstGeom prst="rect">
              <a:avLst/>
            </a:prstGeom>
          </p:spPr>
          <p:txBody>
            <a:bodyPr anchor="ctr" rtlCol="false" tIns="50800" lIns="50800" bIns="50800" rIns="50800"/>
            <a:lstStyle/>
            <a:p>
              <a:pPr algn="ctr">
                <a:lnSpc>
                  <a:spcPts val="2859"/>
                </a:lnSpc>
              </a:pPr>
            </a:p>
          </p:txBody>
        </p:sp>
      </p:grpSp>
      <p:sp>
        <p:nvSpPr>
          <p:cNvPr name="TextBox 15" id="15"/>
          <p:cNvSpPr txBox="true"/>
          <p:nvPr/>
        </p:nvSpPr>
        <p:spPr>
          <a:xfrm rot="0">
            <a:off x="5070922" y="933450"/>
            <a:ext cx="8146155" cy="848634"/>
          </a:xfrm>
          <a:prstGeom prst="rect">
            <a:avLst/>
          </a:prstGeom>
        </p:spPr>
        <p:txBody>
          <a:bodyPr anchor="t" rtlCol="false" tIns="0" lIns="0" bIns="0" rIns="0">
            <a:spAutoFit/>
          </a:bodyPr>
          <a:lstStyle/>
          <a:p>
            <a:pPr algn="ctr" marL="0" indent="0" lvl="0">
              <a:lnSpc>
                <a:spcPts val="6845"/>
              </a:lnSpc>
              <a:spcBef>
                <a:spcPct val="0"/>
              </a:spcBef>
            </a:pPr>
            <a:r>
              <a:rPr lang="en-US" sz="4960" spc="173">
                <a:solidFill>
                  <a:srgbClr val="010101"/>
                </a:solidFill>
                <a:latin typeface="Archivo Black"/>
              </a:rPr>
              <a:t>PROPOSED PROJECT</a:t>
            </a:r>
          </a:p>
        </p:txBody>
      </p:sp>
      <p:sp>
        <p:nvSpPr>
          <p:cNvPr name="TextBox 16" id="16"/>
          <p:cNvSpPr txBox="true"/>
          <p:nvPr/>
        </p:nvSpPr>
        <p:spPr>
          <a:xfrm rot="0">
            <a:off x="1883517" y="1902020"/>
            <a:ext cx="14520966" cy="2147482"/>
          </a:xfrm>
          <a:prstGeom prst="rect">
            <a:avLst/>
          </a:prstGeom>
        </p:spPr>
        <p:txBody>
          <a:bodyPr anchor="t" rtlCol="false" tIns="0" lIns="0" bIns="0" rIns="0">
            <a:spAutoFit/>
          </a:bodyPr>
          <a:lstStyle/>
          <a:p>
            <a:pPr algn="ctr">
              <a:lnSpc>
                <a:spcPts val="2845"/>
              </a:lnSpc>
            </a:pPr>
            <a:r>
              <a:rPr lang="en-US" sz="2062" spc="202">
                <a:solidFill>
                  <a:srgbClr val="040506"/>
                </a:solidFill>
                <a:latin typeface="Montserrat Light"/>
              </a:rPr>
              <a:t>We propose a 6 month engagement focused on building an Adherence Optimization System to target patients at risk of non-compliance. This would provide tailored interventions including outreach and education to improve medication taking behavior. A management dashboard would let client staff monitor progress and continuously improve their outreach approaches.</a:t>
            </a:r>
          </a:p>
          <a:p>
            <a:pPr algn="ctr">
              <a:lnSpc>
                <a:spcPts val="2845"/>
              </a:lnSpc>
            </a:pPr>
          </a:p>
        </p:txBody>
      </p:sp>
      <p:sp>
        <p:nvSpPr>
          <p:cNvPr name="Freeform 17" id="17"/>
          <p:cNvSpPr/>
          <p:nvPr/>
        </p:nvSpPr>
        <p:spPr>
          <a:xfrm flipH="false" flipV="false" rot="0">
            <a:off x="7466432" y="8434726"/>
            <a:ext cx="1105276" cy="1327297"/>
          </a:xfrm>
          <a:custGeom>
            <a:avLst/>
            <a:gdLst/>
            <a:ahLst/>
            <a:cxnLst/>
            <a:rect r="r" b="b" t="t" l="l"/>
            <a:pathLst>
              <a:path h="1327297" w="1105276">
                <a:moveTo>
                  <a:pt x="0" y="0"/>
                </a:moveTo>
                <a:lnTo>
                  <a:pt x="1105277" y="0"/>
                </a:lnTo>
                <a:lnTo>
                  <a:pt x="1105277" y="1327297"/>
                </a:lnTo>
                <a:lnTo>
                  <a:pt x="0" y="13272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8" id="18"/>
          <p:cNvSpPr txBox="true"/>
          <p:nvPr/>
        </p:nvSpPr>
        <p:spPr>
          <a:xfrm rot="0">
            <a:off x="6613767" y="7703045"/>
            <a:ext cx="2810608" cy="731681"/>
          </a:xfrm>
          <a:prstGeom prst="rect">
            <a:avLst/>
          </a:prstGeom>
        </p:spPr>
        <p:txBody>
          <a:bodyPr anchor="t" rtlCol="false" tIns="0" lIns="0" bIns="0" rIns="0">
            <a:spAutoFit/>
          </a:bodyPr>
          <a:lstStyle/>
          <a:p>
            <a:pPr algn="ctr">
              <a:lnSpc>
                <a:spcPts val="2980"/>
              </a:lnSpc>
            </a:pPr>
            <a:r>
              <a:rPr lang="en-US" sz="2159" spc="30">
                <a:solidFill>
                  <a:srgbClr val="040506"/>
                </a:solidFill>
                <a:latin typeface="Montserrat Classic"/>
              </a:rPr>
              <a:t>Project Initiation (January)</a:t>
            </a:r>
          </a:p>
        </p:txBody>
      </p:sp>
      <p:sp>
        <p:nvSpPr>
          <p:cNvPr name="TextBox 19" id="19"/>
          <p:cNvSpPr txBox="true"/>
          <p:nvPr/>
        </p:nvSpPr>
        <p:spPr>
          <a:xfrm rot="0">
            <a:off x="10542800" y="6467330"/>
            <a:ext cx="2629427" cy="1103156"/>
          </a:xfrm>
          <a:prstGeom prst="rect">
            <a:avLst/>
          </a:prstGeom>
        </p:spPr>
        <p:txBody>
          <a:bodyPr anchor="t" rtlCol="false" tIns="0" lIns="0" bIns="0" rIns="0">
            <a:spAutoFit/>
          </a:bodyPr>
          <a:lstStyle/>
          <a:p>
            <a:pPr algn="ctr" marL="0" indent="0" lvl="0">
              <a:lnSpc>
                <a:spcPts val="2980"/>
              </a:lnSpc>
              <a:spcBef>
                <a:spcPct val="0"/>
              </a:spcBef>
            </a:pPr>
            <a:r>
              <a:rPr lang="en-US" sz="2159" spc="30">
                <a:solidFill>
                  <a:srgbClr val="040506"/>
                </a:solidFill>
                <a:latin typeface="Montserrat Classic"/>
              </a:rPr>
              <a:t>Research Development (until June)</a:t>
            </a:r>
          </a:p>
        </p:txBody>
      </p:sp>
      <p:sp>
        <p:nvSpPr>
          <p:cNvPr name="TextBox 20" id="20"/>
          <p:cNvSpPr txBox="true"/>
          <p:nvPr/>
        </p:nvSpPr>
        <p:spPr>
          <a:xfrm rot="0">
            <a:off x="14349773" y="6306277"/>
            <a:ext cx="2629427" cy="731681"/>
          </a:xfrm>
          <a:prstGeom prst="rect">
            <a:avLst/>
          </a:prstGeom>
        </p:spPr>
        <p:txBody>
          <a:bodyPr anchor="t" rtlCol="false" tIns="0" lIns="0" bIns="0" rIns="0">
            <a:spAutoFit/>
          </a:bodyPr>
          <a:lstStyle/>
          <a:p>
            <a:pPr algn="ctr" marL="0" indent="0" lvl="0">
              <a:lnSpc>
                <a:spcPts val="2980"/>
              </a:lnSpc>
              <a:spcBef>
                <a:spcPct val="0"/>
              </a:spcBef>
            </a:pPr>
            <a:r>
              <a:rPr lang="en-US" sz="2159" spc="30">
                <a:solidFill>
                  <a:srgbClr val="040506"/>
                </a:solidFill>
                <a:latin typeface="Montserrat Classic"/>
              </a:rPr>
              <a:t>Presentation and Sharing (July)</a:t>
            </a:r>
          </a:p>
        </p:txBody>
      </p:sp>
      <p:sp>
        <p:nvSpPr>
          <p:cNvPr name="Freeform 21" id="21"/>
          <p:cNvSpPr/>
          <p:nvPr/>
        </p:nvSpPr>
        <p:spPr>
          <a:xfrm flipH="false" flipV="false" rot="0">
            <a:off x="11281455" y="7791484"/>
            <a:ext cx="1152117" cy="1466816"/>
          </a:xfrm>
          <a:custGeom>
            <a:avLst/>
            <a:gdLst/>
            <a:ahLst/>
            <a:cxnLst/>
            <a:rect r="r" b="b" t="t" l="l"/>
            <a:pathLst>
              <a:path h="1466816" w="1152117">
                <a:moveTo>
                  <a:pt x="0" y="0"/>
                </a:moveTo>
                <a:lnTo>
                  <a:pt x="1152117" y="0"/>
                </a:lnTo>
                <a:lnTo>
                  <a:pt x="1152117" y="1466816"/>
                </a:lnTo>
                <a:lnTo>
                  <a:pt x="0" y="146681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2" id="22"/>
          <p:cNvSpPr/>
          <p:nvPr/>
        </p:nvSpPr>
        <p:spPr>
          <a:xfrm flipH="false" flipV="false" rot="0">
            <a:off x="15042209" y="7741145"/>
            <a:ext cx="1244554" cy="1262924"/>
          </a:xfrm>
          <a:custGeom>
            <a:avLst/>
            <a:gdLst/>
            <a:ahLst/>
            <a:cxnLst/>
            <a:rect r="r" b="b" t="t" l="l"/>
            <a:pathLst>
              <a:path h="1262924" w="1244554">
                <a:moveTo>
                  <a:pt x="0" y="0"/>
                </a:moveTo>
                <a:lnTo>
                  <a:pt x="1244554" y="0"/>
                </a:lnTo>
                <a:lnTo>
                  <a:pt x="1244554" y="1262924"/>
                </a:lnTo>
                <a:lnTo>
                  <a:pt x="0" y="126292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1844104">
            <a:off x="6380559" y="2491180"/>
            <a:ext cx="13471756" cy="1426670"/>
          </a:xfrm>
          <a:custGeom>
            <a:avLst/>
            <a:gdLst/>
            <a:ahLst/>
            <a:cxnLst/>
            <a:rect r="r" b="b" t="t" l="l"/>
            <a:pathLst>
              <a:path h="1426670" w="13471756">
                <a:moveTo>
                  <a:pt x="0" y="0"/>
                </a:moveTo>
                <a:lnTo>
                  <a:pt x="13471756" y="0"/>
                </a:lnTo>
                <a:lnTo>
                  <a:pt x="13471756" y="1426671"/>
                </a:lnTo>
                <a:lnTo>
                  <a:pt x="0" y="1426671"/>
                </a:lnTo>
                <a:lnTo>
                  <a:pt x="0" y="0"/>
                </a:lnTo>
                <a:close/>
              </a:path>
            </a:pathLst>
          </a:custGeom>
          <a:blipFill>
            <a:blip r:embed="rId3"/>
            <a:stretch>
              <a:fillRect l="0" t="-86495" r="0" b="0"/>
            </a:stretch>
          </a:blipFill>
        </p:spPr>
      </p:sp>
      <p:grpSp>
        <p:nvGrpSpPr>
          <p:cNvPr name="Group 4" id="4"/>
          <p:cNvGrpSpPr>
            <a:grpSpLocks noChangeAspect="true"/>
          </p:cNvGrpSpPr>
          <p:nvPr/>
        </p:nvGrpSpPr>
        <p:grpSpPr>
          <a:xfrm rot="0">
            <a:off x="7613275" y="0"/>
            <a:ext cx="10674725" cy="6004533"/>
            <a:chOff x="0" y="0"/>
            <a:chExt cx="6089457" cy="3425320"/>
          </a:xfrm>
        </p:grpSpPr>
        <p:sp>
          <p:nvSpPr>
            <p:cNvPr name="Freeform 5" id="5"/>
            <p:cNvSpPr/>
            <p:nvPr/>
          </p:nvSpPr>
          <p:spPr>
            <a:xfrm flipH="false" flipV="false" rot="0">
              <a:off x="0" y="0"/>
              <a:ext cx="6089457" cy="3425320"/>
            </a:xfrm>
            <a:custGeom>
              <a:avLst/>
              <a:gdLst/>
              <a:ahLst/>
              <a:cxnLst/>
              <a:rect r="r" b="b" t="t" l="l"/>
              <a:pathLst>
                <a:path h="3425320" w="6089457">
                  <a:moveTo>
                    <a:pt x="6089457" y="3425320"/>
                  </a:moveTo>
                  <a:lnTo>
                    <a:pt x="6089457" y="0"/>
                  </a:lnTo>
                  <a:lnTo>
                    <a:pt x="0" y="0"/>
                  </a:lnTo>
                  <a:cubicBezTo>
                    <a:pt x="2029819" y="1141773"/>
                    <a:pt x="4059638" y="2283546"/>
                    <a:pt x="6089457" y="3425320"/>
                  </a:cubicBezTo>
                  <a:close/>
                </a:path>
              </a:pathLst>
            </a:custGeom>
            <a:solidFill>
              <a:srgbClr val="539BE0"/>
            </a:solidFill>
          </p:spPr>
        </p:sp>
        <p:sp>
          <p:nvSpPr>
            <p:cNvPr name="Freeform 6" id="6"/>
            <p:cNvSpPr/>
            <p:nvPr/>
          </p:nvSpPr>
          <p:spPr>
            <a:xfrm flipH="false" flipV="false" rot="0">
              <a:off x="0" y="0"/>
              <a:ext cx="6089457" cy="3425320"/>
            </a:xfrm>
            <a:custGeom>
              <a:avLst/>
              <a:gdLst/>
              <a:ahLst/>
              <a:cxnLst/>
              <a:rect r="r" b="b" t="t" l="l"/>
              <a:pathLst>
                <a:path h="3425320" w="6089457">
                  <a:moveTo>
                    <a:pt x="6089457" y="3425320"/>
                  </a:moveTo>
                  <a:lnTo>
                    <a:pt x="6089457" y="0"/>
                  </a:lnTo>
                  <a:lnTo>
                    <a:pt x="0" y="0"/>
                  </a:lnTo>
                  <a:cubicBezTo>
                    <a:pt x="2029819" y="1141773"/>
                    <a:pt x="4059638" y="2283546"/>
                    <a:pt x="6089457" y="3425320"/>
                  </a:cubicBezTo>
                  <a:close/>
                </a:path>
              </a:pathLst>
            </a:custGeom>
            <a:blipFill>
              <a:blip r:embed="rId4"/>
              <a:stretch>
                <a:fillRect l="0" t="-9259" r="0" b="-9259"/>
              </a:stretch>
            </a:blipFill>
          </p:spPr>
        </p:sp>
      </p:grpSp>
      <p:grpSp>
        <p:nvGrpSpPr>
          <p:cNvPr name="Group 7" id="7"/>
          <p:cNvGrpSpPr/>
          <p:nvPr/>
        </p:nvGrpSpPr>
        <p:grpSpPr>
          <a:xfrm rot="0">
            <a:off x="1289476" y="2422619"/>
            <a:ext cx="7124769" cy="1563793"/>
            <a:chOff x="0" y="0"/>
            <a:chExt cx="2431936" cy="533778"/>
          </a:xfrm>
        </p:grpSpPr>
        <p:sp>
          <p:nvSpPr>
            <p:cNvPr name="Freeform 8" id="8"/>
            <p:cNvSpPr/>
            <p:nvPr/>
          </p:nvSpPr>
          <p:spPr>
            <a:xfrm flipH="false" flipV="false" rot="0">
              <a:off x="0" y="0"/>
              <a:ext cx="2431936" cy="533778"/>
            </a:xfrm>
            <a:custGeom>
              <a:avLst/>
              <a:gdLst/>
              <a:ahLst/>
              <a:cxnLst/>
              <a:rect r="r" b="b" t="t" l="l"/>
              <a:pathLst>
                <a:path h="533778" w="2431936">
                  <a:moveTo>
                    <a:pt x="11953" y="0"/>
                  </a:moveTo>
                  <a:lnTo>
                    <a:pt x="2419983" y="0"/>
                  </a:lnTo>
                  <a:cubicBezTo>
                    <a:pt x="2426585" y="0"/>
                    <a:pt x="2431936" y="5351"/>
                    <a:pt x="2431936" y="11953"/>
                  </a:cubicBezTo>
                  <a:lnTo>
                    <a:pt x="2431936" y="521825"/>
                  </a:lnTo>
                  <a:cubicBezTo>
                    <a:pt x="2431936" y="528426"/>
                    <a:pt x="2426585" y="533778"/>
                    <a:pt x="2419983" y="533778"/>
                  </a:cubicBezTo>
                  <a:lnTo>
                    <a:pt x="11953" y="533778"/>
                  </a:lnTo>
                  <a:cubicBezTo>
                    <a:pt x="8783" y="533778"/>
                    <a:pt x="5742" y="532519"/>
                    <a:pt x="3501" y="530277"/>
                  </a:cubicBezTo>
                  <a:cubicBezTo>
                    <a:pt x="1259" y="528035"/>
                    <a:pt x="0" y="524995"/>
                    <a:pt x="0" y="521825"/>
                  </a:cubicBezTo>
                  <a:lnTo>
                    <a:pt x="0" y="11953"/>
                  </a:lnTo>
                  <a:cubicBezTo>
                    <a:pt x="0" y="8783"/>
                    <a:pt x="1259" y="5742"/>
                    <a:pt x="3501" y="3501"/>
                  </a:cubicBezTo>
                  <a:cubicBezTo>
                    <a:pt x="5742" y="1259"/>
                    <a:pt x="8783" y="0"/>
                    <a:pt x="11953" y="0"/>
                  </a:cubicBezTo>
                  <a:close/>
                </a:path>
              </a:pathLst>
            </a:custGeom>
            <a:solidFill>
              <a:srgbClr val="131211"/>
            </a:solidFill>
          </p:spPr>
        </p:sp>
        <p:sp>
          <p:nvSpPr>
            <p:cNvPr name="TextBox 9" id="9"/>
            <p:cNvSpPr txBox="true"/>
            <p:nvPr/>
          </p:nvSpPr>
          <p:spPr>
            <a:xfrm>
              <a:off x="0" y="-19050"/>
              <a:ext cx="812800" cy="831850"/>
            </a:xfrm>
            <a:prstGeom prst="rect">
              <a:avLst/>
            </a:prstGeom>
          </p:spPr>
          <p:txBody>
            <a:bodyPr anchor="ctr" rtlCol="false" tIns="50800" lIns="50800" bIns="50800" rIns="50800"/>
            <a:lstStyle/>
            <a:p>
              <a:pPr algn="ctr">
                <a:lnSpc>
                  <a:spcPts val="2859"/>
                </a:lnSpc>
              </a:pPr>
            </a:p>
          </p:txBody>
        </p:sp>
      </p:grpSp>
      <p:grpSp>
        <p:nvGrpSpPr>
          <p:cNvPr name="Group 10" id="10"/>
          <p:cNvGrpSpPr/>
          <p:nvPr/>
        </p:nvGrpSpPr>
        <p:grpSpPr>
          <a:xfrm rot="0">
            <a:off x="7476715" y="2181328"/>
            <a:ext cx="2381235" cy="2046374"/>
            <a:chOff x="0" y="0"/>
            <a:chExt cx="812800" cy="698500"/>
          </a:xfrm>
        </p:grpSpPr>
        <p:sp>
          <p:nvSpPr>
            <p:cNvPr name="Freeform 11" id="11"/>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FFFFFF"/>
            </a:solidFill>
            <a:ln w="161925" cap="sq">
              <a:solidFill>
                <a:srgbClr val="000000"/>
              </a:solidFill>
              <a:prstDash val="solid"/>
              <a:miter/>
            </a:ln>
          </p:spPr>
        </p:sp>
        <p:sp>
          <p:nvSpPr>
            <p:cNvPr name="TextBox 12" id="12"/>
            <p:cNvSpPr txBox="true"/>
            <p:nvPr/>
          </p:nvSpPr>
          <p:spPr>
            <a:xfrm>
              <a:off x="114300" y="-19050"/>
              <a:ext cx="584200" cy="717550"/>
            </a:xfrm>
            <a:prstGeom prst="rect">
              <a:avLst/>
            </a:prstGeom>
          </p:spPr>
          <p:txBody>
            <a:bodyPr anchor="ctr" rtlCol="false" tIns="50800" lIns="50800" bIns="50800" rIns="50800"/>
            <a:lstStyle/>
            <a:p>
              <a:pPr algn="ctr">
                <a:lnSpc>
                  <a:spcPts val="2859"/>
                </a:lnSpc>
              </a:pPr>
            </a:p>
          </p:txBody>
        </p:sp>
      </p:grpSp>
      <p:grpSp>
        <p:nvGrpSpPr>
          <p:cNvPr name="Group 13" id="13"/>
          <p:cNvGrpSpPr/>
          <p:nvPr/>
        </p:nvGrpSpPr>
        <p:grpSpPr>
          <a:xfrm rot="0">
            <a:off x="7069410" y="4488477"/>
            <a:ext cx="8031612" cy="2238305"/>
            <a:chOff x="0" y="0"/>
            <a:chExt cx="2741474" cy="764013"/>
          </a:xfrm>
        </p:grpSpPr>
        <p:sp>
          <p:nvSpPr>
            <p:cNvPr name="Freeform 14" id="14"/>
            <p:cNvSpPr/>
            <p:nvPr/>
          </p:nvSpPr>
          <p:spPr>
            <a:xfrm flipH="false" flipV="false" rot="0">
              <a:off x="0" y="0"/>
              <a:ext cx="2741474" cy="764013"/>
            </a:xfrm>
            <a:custGeom>
              <a:avLst/>
              <a:gdLst/>
              <a:ahLst/>
              <a:cxnLst/>
              <a:rect r="r" b="b" t="t" l="l"/>
              <a:pathLst>
                <a:path h="764013" w="2741474">
                  <a:moveTo>
                    <a:pt x="10603" y="0"/>
                  </a:moveTo>
                  <a:lnTo>
                    <a:pt x="2730871" y="0"/>
                  </a:lnTo>
                  <a:cubicBezTo>
                    <a:pt x="2736727" y="0"/>
                    <a:pt x="2741474" y="4747"/>
                    <a:pt x="2741474" y="10603"/>
                  </a:cubicBezTo>
                  <a:lnTo>
                    <a:pt x="2741474" y="753410"/>
                  </a:lnTo>
                  <a:cubicBezTo>
                    <a:pt x="2741474" y="759266"/>
                    <a:pt x="2736727" y="764013"/>
                    <a:pt x="2730871" y="764013"/>
                  </a:cubicBezTo>
                  <a:lnTo>
                    <a:pt x="10603" y="764013"/>
                  </a:lnTo>
                  <a:cubicBezTo>
                    <a:pt x="4747" y="764013"/>
                    <a:pt x="0" y="759266"/>
                    <a:pt x="0" y="753410"/>
                  </a:cubicBezTo>
                  <a:lnTo>
                    <a:pt x="0" y="10603"/>
                  </a:lnTo>
                  <a:cubicBezTo>
                    <a:pt x="0" y="4747"/>
                    <a:pt x="4747" y="0"/>
                    <a:pt x="10603" y="0"/>
                  </a:cubicBezTo>
                  <a:close/>
                </a:path>
              </a:pathLst>
            </a:custGeom>
            <a:solidFill>
              <a:srgbClr val="131211"/>
            </a:solidFill>
          </p:spPr>
        </p:sp>
        <p:sp>
          <p:nvSpPr>
            <p:cNvPr name="TextBox 15" id="15"/>
            <p:cNvSpPr txBox="true"/>
            <p:nvPr/>
          </p:nvSpPr>
          <p:spPr>
            <a:xfrm>
              <a:off x="0" y="-19050"/>
              <a:ext cx="812800" cy="831850"/>
            </a:xfrm>
            <a:prstGeom prst="rect">
              <a:avLst/>
            </a:prstGeom>
          </p:spPr>
          <p:txBody>
            <a:bodyPr anchor="ctr" rtlCol="false" tIns="50800" lIns="50800" bIns="50800" rIns="50800"/>
            <a:lstStyle/>
            <a:p>
              <a:pPr algn="ctr">
                <a:lnSpc>
                  <a:spcPts val="2859"/>
                </a:lnSpc>
              </a:pPr>
            </a:p>
          </p:txBody>
        </p:sp>
      </p:grpSp>
      <p:grpSp>
        <p:nvGrpSpPr>
          <p:cNvPr name="Group 16" id="16"/>
          <p:cNvGrpSpPr/>
          <p:nvPr/>
        </p:nvGrpSpPr>
        <p:grpSpPr>
          <a:xfrm rot="0">
            <a:off x="5724575" y="4399152"/>
            <a:ext cx="2689671" cy="2415135"/>
            <a:chOff x="0" y="0"/>
            <a:chExt cx="918080" cy="824371"/>
          </a:xfrm>
        </p:grpSpPr>
        <p:sp>
          <p:nvSpPr>
            <p:cNvPr name="Freeform 17" id="17"/>
            <p:cNvSpPr/>
            <p:nvPr/>
          </p:nvSpPr>
          <p:spPr>
            <a:xfrm flipH="false" flipV="false" rot="0">
              <a:off x="0" y="0"/>
              <a:ext cx="918080" cy="824371"/>
            </a:xfrm>
            <a:custGeom>
              <a:avLst/>
              <a:gdLst/>
              <a:ahLst/>
              <a:cxnLst/>
              <a:rect r="r" b="b" t="t" l="l"/>
              <a:pathLst>
                <a:path h="824371" w="918080">
                  <a:moveTo>
                    <a:pt x="918080" y="412186"/>
                  </a:moveTo>
                  <a:lnTo>
                    <a:pt x="714880" y="824371"/>
                  </a:lnTo>
                  <a:lnTo>
                    <a:pt x="203200" y="824371"/>
                  </a:lnTo>
                  <a:lnTo>
                    <a:pt x="0" y="412186"/>
                  </a:lnTo>
                  <a:lnTo>
                    <a:pt x="203200" y="0"/>
                  </a:lnTo>
                  <a:lnTo>
                    <a:pt x="714880" y="0"/>
                  </a:lnTo>
                  <a:lnTo>
                    <a:pt x="918080" y="412186"/>
                  </a:lnTo>
                  <a:close/>
                </a:path>
              </a:pathLst>
            </a:custGeom>
            <a:solidFill>
              <a:srgbClr val="FFFFFF"/>
            </a:solidFill>
            <a:ln w="161925" cap="sq">
              <a:solidFill>
                <a:srgbClr val="000000"/>
              </a:solidFill>
              <a:prstDash val="solid"/>
              <a:miter/>
            </a:ln>
          </p:spPr>
        </p:sp>
        <p:sp>
          <p:nvSpPr>
            <p:cNvPr name="TextBox 18" id="18"/>
            <p:cNvSpPr txBox="true"/>
            <p:nvPr/>
          </p:nvSpPr>
          <p:spPr>
            <a:xfrm>
              <a:off x="114300" y="-19050"/>
              <a:ext cx="584200" cy="717550"/>
            </a:xfrm>
            <a:prstGeom prst="rect">
              <a:avLst/>
            </a:prstGeom>
          </p:spPr>
          <p:txBody>
            <a:bodyPr anchor="ctr" rtlCol="false" tIns="50800" lIns="50800" bIns="50800" rIns="50800"/>
            <a:lstStyle/>
            <a:p>
              <a:pPr algn="ctr">
                <a:lnSpc>
                  <a:spcPts val="2859"/>
                </a:lnSpc>
              </a:pPr>
            </a:p>
          </p:txBody>
        </p:sp>
      </p:grpSp>
      <p:grpSp>
        <p:nvGrpSpPr>
          <p:cNvPr name="Group 19" id="19"/>
          <p:cNvGrpSpPr/>
          <p:nvPr/>
        </p:nvGrpSpPr>
        <p:grpSpPr>
          <a:xfrm rot="0">
            <a:off x="1289476" y="7453217"/>
            <a:ext cx="7342580" cy="1563793"/>
            <a:chOff x="0" y="0"/>
            <a:chExt cx="2506283" cy="533778"/>
          </a:xfrm>
        </p:grpSpPr>
        <p:sp>
          <p:nvSpPr>
            <p:cNvPr name="Freeform 20" id="20"/>
            <p:cNvSpPr/>
            <p:nvPr/>
          </p:nvSpPr>
          <p:spPr>
            <a:xfrm flipH="false" flipV="false" rot="0">
              <a:off x="0" y="0"/>
              <a:ext cx="2506283" cy="533778"/>
            </a:xfrm>
            <a:custGeom>
              <a:avLst/>
              <a:gdLst/>
              <a:ahLst/>
              <a:cxnLst/>
              <a:rect r="r" b="b" t="t" l="l"/>
              <a:pathLst>
                <a:path h="533778" w="2506283">
                  <a:moveTo>
                    <a:pt x="11598" y="0"/>
                  </a:moveTo>
                  <a:lnTo>
                    <a:pt x="2494685" y="0"/>
                  </a:lnTo>
                  <a:cubicBezTo>
                    <a:pt x="2501090" y="0"/>
                    <a:pt x="2506283" y="5193"/>
                    <a:pt x="2506283" y="11598"/>
                  </a:cubicBezTo>
                  <a:lnTo>
                    <a:pt x="2506283" y="522180"/>
                  </a:lnTo>
                  <a:cubicBezTo>
                    <a:pt x="2506283" y="528585"/>
                    <a:pt x="2501090" y="533778"/>
                    <a:pt x="2494685" y="533778"/>
                  </a:cubicBezTo>
                  <a:lnTo>
                    <a:pt x="11598" y="533778"/>
                  </a:lnTo>
                  <a:cubicBezTo>
                    <a:pt x="8522" y="533778"/>
                    <a:pt x="5572" y="532556"/>
                    <a:pt x="3397" y="530381"/>
                  </a:cubicBezTo>
                  <a:cubicBezTo>
                    <a:pt x="1222" y="528206"/>
                    <a:pt x="0" y="525256"/>
                    <a:pt x="0" y="522180"/>
                  </a:cubicBezTo>
                  <a:lnTo>
                    <a:pt x="0" y="11598"/>
                  </a:lnTo>
                  <a:cubicBezTo>
                    <a:pt x="0" y="8522"/>
                    <a:pt x="1222" y="5572"/>
                    <a:pt x="3397" y="3397"/>
                  </a:cubicBezTo>
                  <a:cubicBezTo>
                    <a:pt x="5572" y="1222"/>
                    <a:pt x="8522" y="0"/>
                    <a:pt x="11598" y="0"/>
                  </a:cubicBezTo>
                  <a:close/>
                </a:path>
              </a:pathLst>
            </a:custGeom>
            <a:solidFill>
              <a:srgbClr val="131211"/>
            </a:solidFill>
          </p:spPr>
        </p:sp>
        <p:sp>
          <p:nvSpPr>
            <p:cNvPr name="TextBox 21" id="21"/>
            <p:cNvSpPr txBox="true"/>
            <p:nvPr/>
          </p:nvSpPr>
          <p:spPr>
            <a:xfrm>
              <a:off x="0" y="-19050"/>
              <a:ext cx="812800" cy="831850"/>
            </a:xfrm>
            <a:prstGeom prst="rect">
              <a:avLst/>
            </a:prstGeom>
          </p:spPr>
          <p:txBody>
            <a:bodyPr anchor="ctr" rtlCol="false" tIns="50800" lIns="50800" bIns="50800" rIns="50800"/>
            <a:lstStyle/>
            <a:p>
              <a:pPr algn="ctr">
                <a:lnSpc>
                  <a:spcPts val="2859"/>
                </a:lnSpc>
              </a:pPr>
            </a:p>
          </p:txBody>
        </p:sp>
      </p:grpSp>
      <p:grpSp>
        <p:nvGrpSpPr>
          <p:cNvPr name="Group 22" id="22"/>
          <p:cNvGrpSpPr/>
          <p:nvPr/>
        </p:nvGrpSpPr>
        <p:grpSpPr>
          <a:xfrm rot="0">
            <a:off x="7613275" y="7211926"/>
            <a:ext cx="2381235" cy="2046374"/>
            <a:chOff x="0" y="0"/>
            <a:chExt cx="812800" cy="698500"/>
          </a:xfrm>
        </p:grpSpPr>
        <p:sp>
          <p:nvSpPr>
            <p:cNvPr name="Freeform 23" id="23"/>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FFFFFF"/>
            </a:solidFill>
            <a:ln w="161925" cap="sq">
              <a:solidFill>
                <a:srgbClr val="000000"/>
              </a:solidFill>
              <a:prstDash val="solid"/>
              <a:miter/>
            </a:ln>
          </p:spPr>
        </p:sp>
        <p:sp>
          <p:nvSpPr>
            <p:cNvPr name="TextBox 24" id="24"/>
            <p:cNvSpPr txBox="true"/>
            <p:nvPr/>
          </p:nvSpPr>
          <p:spPr>
            <a:xfrm>
              <a:off x="114300" y="-19050"/>
              <a:ext cx="584200" cy="717550"/>
            </a:xfrm>
            <a:prstGeom prst="rect">
              <a:avLst/>
            </a:prstGeom>
          </p:spPr>
          <p:txBody>
            <a:bodyPr anchor="ctr" rtlCol="false" tIns="50800" lIns="50800" bIns="50800" rIns="50800"/>
            <a:lstStyle/>
            <a:p>
              <a:pPr algn="ctr">
                <a:lnSpc>
                  <a:spcPts val="2859"/>
                </a:lnSpc>
              </a:pPr>
            </a:p>
          </p:txBody>
        </p:sp>
      </p:grpSp>
      <p:sp>
        <p:nvSpPr>
          <p:cNvPr name="Freeform 25" id="25"/>
          <p:cNvSpPr/>
          <p:nvPr/>
        </p:nvSpPr>
        <p:spPr>
          <a:xfrm flipH="false" flipV="false" rot="0">
            <a:off x="8155450" y="7714715"/>
            <a:ext cx="1023765" cy="1040796"/>
          </a:xfrm>
          <a:custGeom>
            <a:avLst/>
            <a:gdLst/>
            <a:ahLst/>
            <a:cxnLst/>
            <a:rect r="r" b="b" t="t" l="l"/>
            <a:pathLst>
              <a:path h="1040796" w="1023765">
                <a:moveTo>
                  <a:pt x="0" y="0"/>
                </a:moveTo>
                <a:lnTo>
                  <a:pt x="1023765" y="0"/>
                </a:lnTo>
                <a:lnTo>
                  <a:pt x="1023765" y="1040796"/>
                </a:lnTo>
                <a:lnTo>
                  <a:pt x="0" y="104079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6" id="26"/>
          <p:cNvSpPr/>
          <p:nvPr/>
        </p:nvSpPr>
        <p:spPr>
          <a:xfrm flipH="false" flipV="false" rot="0">
            <a:off x="6579146" y="5072618"/>
            <a:ext cx="980529" cy="1070022"/>
          </a:xfrm>
          <a:custGeom>
            <a:avLst/>
            <a:gdLst/>
            <a:ahLst/>
            <a:cxnLst/>
            <a:rect r="r" b="b" t="t" l="l"/>
            <a:pathLst>
              <a:path h="1070022" w="980529">
                <a:moveTo>
                  <a:pt x="0" y="0"/>
                </a:moveTo>
                <a:lnTo>
                  <a:pt x="980528" y="0"/>
                </a:lnTo>
                <a:lnTo>
                  <a:pt x="980528" y="1070022"/>
                </a:lnTo>
                <a:lnTo>
                  <a:pt x="0" y="107002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27" id="27"/>
          <p:cNvSpPr/>
          <p:nvPr/>
        </p:nvSpPr>
        <p:spPr>
          <a:xfrm flipH="false" flipV="false" rot="0">
            <a:off x="7912622" y="2779133"/>
            <a:ext cx="1509422" cy="850765"/>
          </a:xfrm>
          <a:custGeom>
            <a:avLst/>
            <a:gdLst/>
            <a:ahLst/>
            <a:cxnLst/>
            <a:rect r="r" b="b" t="t" l="l"/>
            <a:pathLst>
              <a:path h="850765" w="1509422">
                <a:moveTo>
                  <a:pt x="0" y="0"/>
                </a:moveTo>
                <a:lnTo>
                  <a:pt x="1509421" y="0"/>
                </a:lnTo>
                <a:lnTo>
                  <a:pt x="1509421" y="850765"/>
                </a:lnTo>
                <a:lnTo>
                  <a:pt x="0" y="850765"/>
                </a:lnTo>
                <a:lnTo>
                  <a:pt x="0" y="0"/>
                </a:lnTo>
                <a:close/>
              </a:path>
            </a:pathLst>
          </a:custGeom>
          <a:blipFill>
            <a:blip r:embed="rId9"/>
            <a:stretch>
              <a:fillRect l="0" t="0" r="0" b="0"/>
            </a:stretch>
          </a:blipFill>
        </p:spPr>
      </p:sp>
      <p:sp>
        <p:nvSpPr>
          <p:cNvPr name="TextBox 28" id="28"/>
          <p:cNvSpPr txBox="true"/>
          <p:nvPr/>
        </p:nvSpPr>
        <p:spPr>
          <a:xfrm rot="0">
            <a:off x="1028700" y="1158585"/>
            <a:ext cx="8510974" cy="848349"/>
          </a:xfrm>
          <a:prstGeom prst="rect">
            <a:avLst/>
          </a:prstGeom>
        </p:spPr>
        <p:txBody>
          <a:bodyPr anchor="t" rtlCol="false" tIns="0" lIns="0" bIns="0" rIns="0">
            <a:spAutoFit/>
          </a:bodyPr>
          <a:lstStyle/>
          <a:p>
            <a:pPr marL="0" indent="0" lvl="0">
              <a:lnSpc>
                <a:spcPts val="6842"/>
              </a:lnSpc>
              <a:spcBef>
                <a:spcPct val="0"/>
              </a:spcBef>
            </a:pPr>
            <a:r>
              <a:rPr lang="en-US" sz="4958" spc="173">
                <a:solidFill>
                  <a:srgbClr val="010101"/>
                </a:solidFill>
                <a:latin typeface="Archivo Black"/>
              </a:rPr>
              <a:t>PLATFORM OVERVIEW</a:t>
            </a:r>
          </a:p>
        </p:txBody>
      </p:sp>
      <p:sp>
        <p:nvSpPr>
          <p:cNvPr name="TextBox 29" id="29"/>
          <p:cNvSpPr txBox="true"/>
          <p:nvPr/>
        </p:nvSpPr>
        <p:spPr>
          <a:xfrm rot="0">
            <a:off x="1736706" y="2641609"/>
            <a:ext cx="5876569" cy="1209082"/>
          </a:xfrm>
          <a:prstGeom prst="rect">
            <a:avLst/>
          </a:prstGeom>
        </p:spPr>
        <p:txBody>
          <a:bodyPr anchor="t" rtlCol="false" tIns="0" lIns="0" bIns="0" rIns="0">
            <a:spAutoFit/>
          </a:bodyPr>
          <a:lstStyle/>
          <a:p>
            <a:pPr>
              <a:lnSpc>
                <a:spcPts val="2483"/>
              </a:lnSpc>
            </a:pPr>
            <a:r>
              <a:rPr lang="en-US" sz="1800" spc="176">
                <a:solidFill>
                  <a:srgbClr val="F2F4F5"/>
                </a:solidFill>
                <a:latin typeface="Montserrat Light"/>
              </a:rPr>
              <a:t>The system would include predictive models to classify patients by their risk of non-adherence.</a:t>
            </a:r>
          </a:p>
          <a:p>
            <a:pPr>
              <a:lnSpc>
                <a:spcPts val="2187"/>
              </a:lnSpc>
            </a:pPr>
          </a:p>
        </p:txBody>
      </p:sp>
      <p:sp>
        <p:nvSpPr>
          <p:cNvPr name="TextBox 30" id="30"/>
          <p:cNvSpPr txBox="true"/>
          <p:nvPr/>
        </p:nvSpPr>
        <p:spPr>
          <a:xfrm rot="0">
            <a:off x="8278959" y="4655744"/>
            <a:ext cx="6651164" cy="1873377"/>
          </a:xfrm>
          <a:prstGeom prst="rect">
            <a:avLst/>
          </a:prstGeom>
        </p:spPr>
        <p:txBody>
          <a:bodyPr anchor="t" rtlCol="false" tIns="0" lIns="0" bIns="0" rIns="0">
            <a:spAutoFit/>
          </a:bodyPr>
          <a:lstStyle/>
          <a:p>
            <a:pPr>
              <a:lnSpc>
                <a:spcPts val="2483"/>
              </a:lnSpc>
            </a:pPr>
            <a:r>
              <a:rPr lang="en-US" sz="1800" spc="176">
                <a:solidFill>
                  <a:srgbClr val="F2F4F5"/>
                </a:solidFill>
                <a:latin typeface="Montserrat Light"/>
              </a:rPr>
              <a:t>Client staff could then select at-risk patients and match them to the most relevant intervention packages. These could include emails, text messages, phone calls, and mailers designed to provide motivation, education, and support around medication compliance. </a:t>
            </a:r>
          </a:p>
        </p:txBody>
      </p:sp>
      <p:sp>
        <p:nvSpPr>
          <p:cNvPr name="TextBox 31" id="31"/>
          <p:cNvSpPr txBox="true"/>
          <p:nvPr/>
        </p:nvSpPr>
        <p:spPr>
          <a:xfrm rot="0">
            <a:off x="1736706" y="7652275"/>
            <a:ext cx="5740009" cy="1209082"/>
          </a:xfrm>
          <a:prstGeom prst="rect">
            <a:avLst/>
          </a:prstGeom>
        </p:spPr>
        <p:txBody>
          <a:bodyPr anchor="t" rtlCol="false" tIns="0" lIns="0" bIns="0" rIns="0">
            <a:spAutoFit/>
          </a:bodyPr>
          <a:lstStyle/>
          <a:p>
            <a:pPr>
              <a:lnSpc>
                <a:spcPts val="2483"/>
              </a:lnSpc>
            </a:pPr>
            <a:r>
              <a:rPr lang="en-US" sz="1800" spc="176">
                <a:solidFill>
                  <a:srgbClr val="F2F4F5"/>
                </a:solidFill>
                <a:latin typeface="Montserrat Light"/>
              </a:rPr>
              <a:t>Patients could also access an online portal to report issues like side effects and get help staying on track.</a:t>
            </a:r>
          </a:p>
          <a:p>
            <a:pPr>
              <a:lnSpc>
                <a:spcPts val="2187"/>
              </a:lnSpc>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5400000">
            <a:off x="8599743" y="-3261333"/>
            <a:ext cx="1088513" cy="18288000"/>
            <a:chOff x="0" y="0"/>
            <a:chExt cx="286687" cy="4816593"/>
          </a:xfrm>
        </p:grpSpPr>
        <p:sp>
          <p:nvSpPr>
            <p:cNvPr name="Freeform 4" id="4"/>
            <p:cNvSpPr/>
            <p:nvPr/>
          </p:nvSpPr>
          <p:spPr>
            <a:xfrm flipH="false" flipV="false" rot="0">
              <a:off x="0" y="0"/>
              <a:ext cx="286687" cy="4816592"/>
            </a:xfrm>
            <a:custGeom>
              <a:avLst/>
              <a:gdLst/>
              <a:ahLst/>
              <a:cxnLst/>
              <a:rect r="r" b="b" t="t" l="l"/>
              <a:pathLst>
                <a:path h="4816592" w="286687">
                  <a:moveTo>
                    <a:pt x="0" y="0"/>
                  </a:moveTo>
                  <a:lnTo>
                    <a:pt x="286687" y="0"/>
                  </a:lnTo>
                  <a:lnTo>
                    <a:pt x="286687" y="4816592"/>
                  </a:lnTo>
                  <a:lnTo>
                    <a:pt x="0" y="4816592"/>
                  </a:lnTo>
                  <a:close/>
                </a:path>
              </a:pathLst>
            </a:custGeom>
            <a:gradFill rotWithShape="true">
              <a:gsLst>
                <a:gs pos="0">
                  <a:srgbClr val="696969">
                    <a:alpha val="41040"/>
                  </a:srgbClr>
                </a:gs>
                <a:gs pos="33333">
                  <a:srgbClr val="B4B4B4">
                    <a:alpha val="47025"/>
                  </a:srgbClr>
                </a:gs>
                <a:gs pos="66667">
                  <a:srgbClr val="EEEEEE">
                    <a:alpha val="40185"/>
                  </a:srgbClr>
                </a:gs>
                <a:gs pos="100000">
                  <a:srgbClr val="FBFBFB">
                    <a:alpha val="12540"/>
                  </a:srgbClr>
                </a:gs>
              </a:gsLst>
              <a:lin ang="0"/>
            </a:gradFill>
            <a:ln cap="sq">
              <a:noFill/>
              <a:prstDash val="solid"/>
              <a:miter/>
            </a:ln>
          </p:spPr>
        </p:sp>
        <p:sp>
          <p:nvSpPr>
            <p:cNvPr name="TextBox 5" id="5"/>
            <p:cNvSpPr txBox="true"/>
            <p:nvPr/>
          </p:nvSpPr>
          <p:spPr>
            <a:xfrm>
              <a:off x="0" y="-19050"/>
              <a:ext cx="812800" cy="831850"/>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Freeform 6" id="6"/>
          <p:cNvSpPr/>
          <p:nvPr/>
        </p:nvSpPr>
        <p:spPr>
          <a:xfrm flipH="false" flipV="false" rot="0">
            <a:off x="17900" y="6235092"/>
            <a:ext cx="18270100" cy="7467944"/>
          </a:xfrm>
          <a:custGeom>
            <a:avLst/>
            <a:gdLst/>
            <a:ahLst/>
            <a:cxnLst/>
            <a:rect r="r" b="b" t="t" l="l"/>
            <a:pathLst>
              <a:path h="7467944" w="18270100">
                <a:moveTo>
                  <a:pt x="0" y="0"/>
                </a:moveTo>
                <a:lnTo>
                  <a:pt x="18270100" y="0"/>
                </a:lnTo>
                <a:lnTo>
                  <a:pt x="18270100" y="7467944"/>
                </a:lnTo>
                <a:lnTo>
                  <a:pt x="0" y="7467944"/>
                </a:lnTo>
                <a:lnTo>
                  <a:pt x="0" y="0"/>
                </a:lnTo>
                <a:close/>
              </a:path>
            </a:pathLst>
          </a:custGeom>
          <a:blipFill>
            <a:blip r:embed="rId3"/>
            <a:stretch>
              <a:fillRect l="0" t="-31574" r="0" b="-31574"/>
            </a:stretch>
          </a:blipFill>
        </p:spPr>
      </p:sp>
      <p:grpSp>
        <p:nvGrpSpPr>
          <p:cNvPr name="Group 7" id="7"/>
          <p:cNvGrpSpPr/>
          <p:nvPr/>
        </p:nvGrpSpPr>
        <p:grpSpPr>
          <a:xfrm rot="0">
            <a:off x="1739474" y="4031724"/>
            <a:ext cx="4595005" cy="4334323"/>
            <a:chOff x="0" y="0"/>
            <a:chExt cx="1210207" cy="1141550"/>
          </a:xfrm>
        </p:grpSpPr>
        <p:sp>
          <p:nvSpPr>
            <p:cNvPr name="Freeform 8" id="8"/>
            <p:cNvSpPr/>
            <p:nvPr/>
          </p:nvSpPr>
          <p:spPr>
            <a:xfrm flipH="false" flipV="false" rot="0">
              <a:off x="0" y="0"/>
              <a:ext cx="1210207" cy="1141550"/>
            </a:xfrm>
            <a:custGeom>
              <a:avLst/>
              <a:gdLst/>
              <a:ahLst/>
              <a:cxnLst/>
              <a:rect r="r" b="b" t="t" l="l"/>
              <a:pathLst>
                <a:path h="1141550" w="1210207">
                  <a:moveTo>
                    <a:pt x="33697" y="0"/>
                  </a:moveTo>
                  <a:lnTo>
                    <a:pt x="1176510" y="0"/>
                  </a:lnTo>
                  <a:cubicBezTo>
                    <a:pt x="1195120" y="0"/>
                    <a:pt x="1210207" y="15087"/>
                    <a:pt x="1210207" y="33697"/>
                  </a:cubicBezTo>
                  <a:lnTo>
                    <a:pt x="1210207" y="1107853"/>
                  </a:lnTo>
                  <a:cubicBezTo>
                    <a:pt x="1210207" y="1116790"/>
                    <a:pt x="1206657" y="1125361"/>
                    <a:pt x="1200337" y="1131680"/>
                  </a:cubicBezTo>
                  <a:cubicBezTo>
                    <a:pt x="1194018" y="1138000"/>
                    <a:pt x="1185447" y="1141550"/>
                    <a:pt x="1176510" y="1141550"/>
                  </a:cubicBezTo>
                  <a:lnTo>
                    <a:pt x="33697" y="1141550"/>
                  </a:lnTo>
                  <a:cubicBezTo>
                    <a:pt x="24760" y="1141550"/>
                    <a:pt x="16189" y="1138000"/>
                    <a:pt x="9870" y="1131680"/>
                  </a:cubicBezTo>
                  <a:cubicBezTo>
                    <a:pt x="3550" y="1125361"/>
                    <a:pt x="0" y="1116790"/>
                    <a:pt x="0" y="1107853"/>
                  </a:cubicBezTo>
                  <a:lnTo>
                    <a:pt x="0" y="33697"/>
                  </a:lnTo>
                  <a:cubicBezTo>
                    <a:pt x="0" y="24760"/>
                    <a:pt x="3550" y="16189"/>
                    <a:pt x="9870" y="9870"/>
                  </a:cubicBezTo>
                  <a:cubicBezTo>
                    <a:pt x="16189" y="3550"/>
                    <a:pt x="24760" y="0"/>
                    <a:pt x="33697" y="0"/>
                  </a:cubicBezTo>
                  <a:close/>
                </a:path>
              </a:pathLst>
            </a:custGeom>
            <a:solidFill>
              <a:srgbClr val="FFFFFF"/>
            </a:solidFill>
            <a:ln w="38100" cap="sq">
              <a:solidFill>
                <a:srgbClr val="363636"/>
              </a:solidFill>
              <a:prstDash val="solid"/>
              <a:miter/>
            </a:ln>
          </p:spPr>
        </p:sp>
        <p:sp>
          <p:nvSpPr>
            <p:cNvPr name="TextBox 9" id="9"/>
            <p:cNvSpPr txBox="true"/>
            <p:nvPr/>
          </p:nvSpPr>
          <p:spPr>
            <a:xfrm>
              <a:off x="0" y="-19050"/>
              <a:ext cx="812800" cy="831850"/>
            </a:xfrm>
            <a:prstGeom prst="rect">
              <a:avLst/>
            </a:prstGeom>
          </p:spPr>
          <p:txBody>
            <a:bodyPr anchor="ctr" rtlCol="false" tIns="50800" lIns="50800" bIns="50800" rIns="50800"/>
            <a:lstStyle/>
            <a:p>
              <a:pPr algn="ctr">
                <a:lnSpc>
                  <a:spcPts val="2859"/>
                </a:lnSpc>
              </a:pPr>
            </a:p>
          </p:txBody>
        </p:sp>
      </p:grpSp>
      <p:sp>
        <p:nvSpPr>
          <p:cNvPr name="TextBox 10" id="10"/>
          <p:cNvSpPr txBox="true"/>
          <p:nvPr/>
        </p:nvSpPr>
        <p:spPr>
          <a:xfrm rot="0">
            <a:off x="4700903" y="620157"/>
            <a:ext cx="8904094" cy="898392"/>
          </a:xfrm>
          <a:prstGeom prst="rect">
            <a:avLst/>
          </a:prstGeom>
        </p:spPr>
        <p:txBody>
          <a:bodyPr anchor="t" rtlCol="false" tIns="0" lIns="0" bIns="0" rIns="0">
            <a:spAutoFit/>
          </a:bodyPr>
          <a:lstStyle/>
          <a:p>
            <a:pPr algn="ctr" marL="0" indent="0" lvl="0">
              <a:lnSpc>
                <a:spcPts val="7291"/>
              </a:lnSpc>
              <a:spcBef>
                <a:spcPct val="0"/>
              </a:spcBef>
            </a:pPr>
            <a:r>
              <a:rPr lang="en-US" sz="5283" spc="184">
                <a:solidFill>
                  <a:srgbClr val="010101"/>
                </a:solidFill>
                <a:latin typeface="Archivo Black"/>
              </a:rPr>
              <a:t>BENEFITS</a:t>
            </a:r>
          </a:p>
        </p:txBody>
      </p:sp>
      <p:sp>
        <p:nvSpPr>
          <p:cNvPr name="TextBox 11" id="11"/>
          <p:cNvSpPr txBox="true"/>
          <p:nvPr/>
        </p:nvSpPr>
        <p:spPr>
          <a:xfrm rot="0">
            <a:off x="3762027" y="1745653"/>
            <a:ext cx="10488997" cy="396240"/>
          </a:xfrm>
          <a:prstGeom prst="rect">
            <a:avLst/>
          </a:prstGeom>
        </p:spPr>
        <p:txBody>
          <a:bodyPr anchor="t" rtlCol="false" tIns="0" lIns="0" bIns="0" rIns="0">
            <a:spAutoFit/>
          </a:bodyPr>
          <a:lstStyle/>
          <a:p>
            <a:pPr algn="ctr">
              <a:lnSpc>
                <a:spcPts val="3359"/>
              </a:lnSpc>
            </a:pPr>
            <a:r>
              <a:rPr lang="en-US" sz="2400">
                <a:solidFill>
                  <a:srgbClr val="100F0D"/>
                </a:solidFill>
                <a:latin typeface="Montserrat Light"/>
              </a:rPr>
              <a:t>The benefits of the Adherence Optimization System would include:</a:t>
            </a:r>
          </a:p>
        </p:txBody>
      </p:sp>
      <p:grpSp>
        <p:nvGrpSpPr>
          <p:cNvPr name="Group 12" id="12"/>
          <p:cNvGrpSpPr/>
          <p:nvPr/>
        </p:nvGrpSpPr>
        <p:grpSpPr>
          <a:xfrm rot="0">
            <a:off x="2954088" y="3875355"/>
            <a:ext cx="157787" cy="156369"/>
            <a:chOff x="0" y="0"/>
            <a:chExt cx="320400" cy="317520"/>
          </a:xfrm>
        </p:grpSpPr>
        <p:sp>
          <p:nvSpPr>
            <p:cNvPr name="Freeform 13" id="13"/>
            <p:cNvSpPr/>
            <p:nvPr/>
          </p:nvSpPr>
          <p:spPr>
            <a:xfrm flipH="false" flipV="false" rot="0">
              <a:off x="0" y="0"/>
              <a:ext cx="320421" cy="329184"/>
            </a:xfrm>
            <a:custGeom>
              <a:avLst/>
              <a:gdLst/>
              <a:ahLst/>
              <a:cxnLst/>
              <a:rect r="r" b="b" t="t" l="l"/>
              <a:pathLst>
                <a:path h="329184" w="320421">
                  <a:moveTo>
                    <a:pt x="320421" y="329184"/>
                  </a:moveTo>
                  <a:lnTo>
                    <a:pt x="0" y="329184"/>
                  </a:lnTo>
                  <a:lnTo>
                    <a:pt x="0" y="158750"/>
                  </a:lnTo>
                  <a:cubicBezTo>
                    <a:pt x="0" y="70866"/>
                    <a:pt x="71501" y="0"/>
                    <a:pt x="160147" y="0"/>
                  </a:cubicBezTo>
                  <a:cubicBezTo>
                    <a:pt x="248793" y="0"/>
                    <a:pt x="320421" y="70866"/>
                    <a:pt x="320421" y="158750"/>
                  </a:cubicBezTo>
                  <a:lnTo>
                    <a:pt x="320421" y="329184"/>
                  </a:lnTo>
                  <a:close/>
                </a:path>
              </a:pathLst>
            </a:custGeom>
            <a:solidFill>
              <a:srgbClr val="040506"/>
            </a:solidFill>
          </p:spPr>
        </p:sp>
      </p:grpSp>
      <p:grpSp>
        <p:nvGrpSpPr>
          <p:cNvPr name="Group 14" id="14"/>
          <p:cNvGrpSpPr/>
          <p:nvPr/>
        </p:nvGrpSpPr>
        <p:grpSpPr>
          <a:xfrm rot="0">
            <a:off x="1981480" y="3875355"/>
            <a:ext cx="1047779" cy="1124013"/>
            <a:chOff x="0" y="0"/>
            <a:chExt cx="2127600" cy="2282400"/>
          </a:xfrm>
        </p:grpSpPr>
        <p:sp>
          <p:nvSpPr>
            <p:cNvPr name="Freeform 15" id="15"/>
            <p:cNvSpPr/>
            <p:nvPr/>
          </p:nvSpPr>
          <p:spPr>
            <a:xfrm flipH="false" flipV="false" rot="0">
              <a:off x="0" y="0"/>
              <a:ext cx="2136648" cy="2334387"/>
            </a:xfrm>
            <a:custGeom>
              <a:avLst/>
              <a:gdLst/>
              <a:ahLst/>
              <a:cxnLst/>
              <a:rect r="r" b="b" t="t" l="l"/>
              <a:pathLst>
                <a:path h="2334387" w="2136648">
                  <a:moveTo>
                    <a:pt x="1983994" y="0"/>
                  </a:moveTo>
                  <a:lnTo>
                    <a:pt x="144145" y="0"/>
                  </a:lnTo>
                  <a:cubicBezTo>
                    <a:pt x="64389" y="0"/>
                    <a:pt x="0" y="64262"/>
                    <a:pt x="0" y="143891"/>
                  </a:cubicBezTo>
                  <a:lnTo>
                    <a:pt x="0" y="2334387"/>
                  </a:lnTo>
                  <a:lnTo>
                    <a:pt x="991997" y="1949577"/>
                  </a:lnTo>
                  <a:lnTo>
                    <a:pt x="1983994" y="2334387"/>
                  </a:lnTo>
                  <a:lnTo>
                    <a:pt x="1983994" y="152400"/>
                  </a:lnTo>
                  <a:cubicBezTo>
                    <a:pt x="1983994" y="67945"/>
                    <a:pt x="2052574" y="0"/>
                    <a:pt x="2136648" y="0"/>
                  </a:cubicBezTo>
                  <a:lnTo>
                    <a:pt x="1983994" y="0"/>
                  </a:lnTo>
                  <a:close/>
                </a:path>
              </a:pathLst>
            </a:custGeom>
            <a:solidFill>
              <a:srgbClr val="363636"/>
            </a:solidFill>
          </p:spPr>
        </p:sp>
      </p:grpSp>
      <p:sp>
        <p:nvSpPr>
          <p:cNvPr name="TextBox 16" id="16"/>
          <p:cNvSpPr txBox="true"/>
          <p:nvPr/>
        </p:nvSpPr>
        <p:spPr>
          <a:xfrm rot="0">
            <a:off x="2946249" y="4255348"/>
            <a:ext cx="2745392" cy="360002"/>
          </a:xfrm>
          <a:prstGeom prst="rect">
            <a:avLst/>
          </a:prstGeom>
        </p:spPr>
        <p:txBody>
          <a:bodyPr anchor="t" rtlCol="false" tIns="0" lIns="0" bIns="0" rIns="0">
            <a:spAutoFit/>
          </a:bodyPr>
          <a:lstStyle/>
          <a:p>
            <a:pPr algn="ctr" marL="0" indent="0" lvl="1">
              <a:lnSpc>
                <a:spcPts val="2992"/>
              </a:lnSpc>
              <a:spcBef>
                <a:spcPct val="0"/>
              </a:spcBef>
            </a:pPr>
            <a:r>
              <a:rPr lang="en-US" sz="2168" spc="212" strike="noStrike" u="none">
                <a:solidFill>
                  <a:srgbClr val="000000"/>
                </a:solidFill>
                <a:latin typeface="Montserrat Classic Bold"/>
              </a:rPr>
              <a:t>1</a:t>
            </a:r>
          </a:p>
        </p:txBody>
      </p:sp>
      <p:sp>
        <p:nvSpPr>
          <p:cNvPr name="TextBox 17" id="17"/>
          <p:cNvSpPr txBox="true"/>
          <p:nvPr/>
        </p:nvSpPr>
        <p:spPr>
          <a:xfrm rot="0">
            <a:off x="1981480" y="5235370"/>
            <a:ext cx="4148311" cy="3130677"/>
          </a:xfrm>
          <a:prstGeom prst="rect">
            <a:avLst/>
          </a:prstGeom>
        </p:spPr>
        <p:txBody>
          <a:bodyPr anchor="t" rtlCol="false" tIns="0" lIns="0" bIns="0" rIns="0">
            <a:spAutoFit/>
          </a:bodyPr>
          <a:lstStyle/>
          <a:p>
            <a:pPr>
              <a:lnSpc>
                <a:spcPts val="2483"/>
              </a:lnSpc>
            </a:pPr>
            <a:r>
              <a:rPr lang="en-US" sz="1800" spc="176">
                <a:solidFill>
                  <a:srgbClr val="000000"/>
                </a:solidFill>
                <a:latin typeface="Montserrat Light"/>
              </a:rPr>
              <a:t>By optimizing outreach and focusing on at-risk patients, we expect significant improvements in medication adherence. This will lead to better cardiovascular health outcomes and lower rates of acute complications like heart attacks.</a:t>
            </a:r>
          </a:p>
          <a:p>
            <a:pPr>
              <a:lnSpc>
                <a:spcPts val="2483"/>
              </a:lnSpc>
            </a:pPr>
          </a:p>
        </p:txBody>
      </p:sp>
      <p:grpSp>
        <p:nvGrpSpPr>
          <p:cNvPr name="Group 18" id="18"/>
          <p:cNvGrpSpPr/>
          <p:nvPr/>
        </p:nvGrpSpPr>
        <p:grpSpPr>
          <a:xfrm rot="0">
            <a:off x="6844166" y="4031724"/>
            <a:ext cx="4595005" cy="4334323"/>
            <a:chOff x="0" y="0"/>
            <a:chExt cx="1210207" cy="1141550"/>
          </a:xfrm>
        </p:grpSpPr>
        <p:sp>
          <p:nvSpPr>
            <p:cNvPr name="Freeform 19" id="19"/>
            <p:cNvSpPr/>
            <p:nvPr/>
          </p:nvSpPr>
          <p:spPr>
            <a:xfrm flipH="false" flipV="false" rot="0">
              <a:off x="0" y="0"/>
              <a:ext cx="1210207" cy="1141550"/>
            </a:xfrm>
            <a:custGeom>
              <a:avLst/>
              <a:gdLst/>
              <a:ahLst/>
              <a:cxnLst/>
              <a:rect r="r" b="b" t="t" l="l"/>
              <a:pathLst>
                <a:path h="1141550" w="1210207">
                  <a:moveTo>
                    <a:pt x="33697" y="0"/>
                  </a:moveTo>
                  <a:lnTo>
                    <a:pt x="1176510" y="0"/>
                  </a:lnTo>
                  <a:cubicBezTo>
                    <a:pt x="1195120" y="0"/>
                    <a:pt x="1210207" y="15087"/>
                    <a:pt x="1210207" y="33697"/>
                  </a:cubicBezTo>
                  <a:lnTo>
                    <a:pt x="1210207" y="1107853"/>
                  </a:lnTo>
                  <a:cubicBezTo>
                    <a:pt x="1210207" y="1116790"/>
                    <a:pt x="1206657" y="1125361"/>
                    <a:pt x="1200337" y="1131680"/>
                  </a:cubicBezTo>
                  <a:cubicBezTo>
                    <a:pt x="1194018" y="1138000"/>
                    <a:pt x="1185447" y="1141550"/>
                    <a:pt x="1176510" y="1141550"/>
                  </a:cubicBezTo>
                  <a:lnTo>
                    <a:pt x="33697" y="1141550"/>
                  </a:lnTo>
                  <a:cubicBezTo>
                    <a:pt x="24760" y="1141550"/>
                    <a:pt x="16189" y="1138000"/>
                    <a:pt x="9870" y="1131680"/>
                  </a:cubicBezTo>
                  <a:cubicBezTo>
                    <a:pt x="3550" y="1125361"/>
                    <a:pt x="0" y="1116790"/>
                    <a:pt x="0" y="1107853"/>
                  </a:cubicBezTo>
                  <a:lnTo>
                    <a:pt x="0" y="33697"/>
                  </a:lnTo>
                  <a:cubicBezTo>
                    <a:pt x="0" y="24760"/>
                    <a:pt x="3550" y="16189"/>
                    <a:pt x="9870" y="9870"/>
                  </a:cubicBezTo>
                  <a:cubicBezTo>
                    <a:pt x="16189" y="3550"/>
                    <a:pt x="24760" y="0"/>
                    <a:pt x="33697" y="0"/>
                  </a:cubicBezTo>
                  <a:close/>
                </a:path>
              </a:pathLst>
            </a:custGeom>
            <a:solidFill>
              <a:srgbClr val="FFFFFF"/>
            </a:solidFill>
            <a:ln w="38100" cap="sq">
              <a:solidFill>
                <a:srgbClr val="363636"/>
              </a:solidFill>
              <a:prstDash val="solid"/>
              <a:miter/>
            </a:ln>
          </p:spPr>
        </p:sp>
        <p:sp>
          <p:nvSpPr>
            <p:cNvPr name="TextBox 20" id="20"/>
            <p:cNvSpPr txBox="true"/>
            <p:nvPr/>
          </p:nvSpPr>
          <p:spPr>
            <a:xfrm>
              <a:off x="0" y="-19050"/>
              <a:ext cx="812800" cy="831850"/>
            </a:xfrm>
            <a:prstGeom prst="rect">
              <a:avLst/>
            </a:prstGeom>
          </p:spPr>
          <p:txBody>
            <a:bodyPr anchor="ctr" rtlCol="false" tIns="50800" lIns="50800" bIns="50800" rIns="50800"/>
            <a:lstStyle/>
            <a:p>
              <a:pPr algn="ctr">
                <a:lnSpc>
                  <a:spcPts val="2859"/>
                </a:lnSpc>
              </a:pPr>
            </a:p>
          </p:txBody>
        </p:sp>
      </p:grpSp>
      <p:grpSp>
        <p:nvGrpSpPr>
          <p:cNvPr name="Group 21" id="21"/>
          <p:cNvGrpSpPr/>
          <p:nvPr/>
        </p:nvGrpSpPr>
        <p:grpSpPr>
          <a:xfrm rot="0">
            <a:off x="8058780" y="3875355"/>
            <a:ext cx="157787" cy="156369"/>
            <a:chOff x="0" y="0"/>
            <a:chExt cx="320400" cy="317520"/>
          </a:xfrm>
        </p:grpSpPr>
        <p:sp>
          <p:nvSpPr>
            <p:cNvPr name="Freeform 22" id="22"/>
            <p:cNvSpPr/>
            <p:nvPr/>
          </p:nvSpPr>
          <p:spPr>
            <a:xfrm flipH="false" flipV="false" rot="0">
              <a:off x="0" y="0"/>
              <a:ext cx="320421" cy="329184"/>
            </a:xfrm>
            <a:custGeom>
              <a:avLst/>
              <a:gdLst/>
              <a:ahLst/>
              <a:cxnLst/>
              <a:rect r="r" b="b" t="t" l="l"/>
              <a:pathLst>
                <a:path h="329184" w="320421">
                  <a:moveTo>
                    <a:pt x="320421" y="329184"/>
                  </a:moveTo>
                  <a:lnTo>
                    <a:pt x="0" y="329184"/>
                  </a:lnTo>
                  <a:lnTo>
                    <a:pt x="0" y="158750"/>
                  </a:lnTo>
                  <a:cubicBezTo>
                    <a:pt x="0" y="70866"/>
                    <a:pt x="71501" y="0"/>
                    <a:pt x="160147" y="0"/>
                  </a:cubicBezTo>
                  <a:cubicBezTo>
                    <a:pt x="248793" y="0"/>
                    <a:pt x="320421" y="70866"/>
                    <a:pt x="320421" y="158750"/>
                  </a:cubicBezTo>
                  <a:lnTo>
                    <a:pt x="320421" y="329184"/>
                  </a:lnTo>
                  <a:close/>
                </a:path>
              </a:pathLst>
            </a:custGeom>
            <a:solidFill>
              <a:srgbClr val="040506"/>
            </a:solidFill>
          </p:spPr>
        </p:sp>
      </p:grpSp>
      <p:grpSp>
        <p:nvGrpSpPr>
          <p:cNvPr name="Group 23" id="23"/>
          <p:cNvGrpSpPr/>
          <p:nvPr/>
        </p:nvGrpSpPr>
        <p:grpSpPr>
          <a:xfrm rot="0">
            <a:off x="7086172" y="3875355"/>
            <a:ext cx="1047779" cy="1124013"/>
            <a:chOff x="0" y="0"/>
            <a:chExt cx="2127600" cy="2282400"/>
          </a:xfrm>
        </p:grpSpPr>
        <p:sp>
          <p:nvSpPr>
            <p:cNvPr name="Freeform 24" id="24"/>
            <p:cNvSpPr/>
            <p:nvPr/>
          </p:nvSpPr>
          <p:spPr>
            <a:xfrm flipH="false" flipV="false" rot="0">
              <a:off x="0" y="0"/>
              <a:ext cx="2136648" cy="2334387"/>
            </a:xfrm>
            <a:custGeom>
              <a:avLst/>
              <a:gdLst/>
              <a:ahLst/>
              <a:cxnLst/>
              <a:rect r="r" b="b" t="t" l="l"/>
              <a:pathLst>
                <a:path h="2334387" w="2136648">
                  <a:moveTo>
                    <a:pt x="1983994" y="0"/>
                  </a:moveTo>
                  <a:lnTo>
                    <a:pt x="144145" y="0"/>
                  </a:lnTo>
                  <a:cubicBezTo>
                    <a:pt x="64389" y="0"/>
                    <a:pt x="0" y="64262"/>
                    <a:pt x="0" y="143891"/>
                  </a:cubicBezTo>
                  <a:lnTo>
                    <a:pt x="0" y="2334387"/>
                  </a:lnTo>
                  <a:lnTo>
                    <a:pt x="991997" y="1949577"/>
                  </a:lnTo>
                  <a:lnTo>
                    <a:pt x="1983994" y="2334387"/>
                  </a:lnTo>
                  <a:lnTo>
                    <a:pt x="1983994" y="152400"/>
                  </a:lnTo>
                  <a:cubicBezTo>
                    <a:pt x="1983994" y="67945"/>
                    <a:pt x="2052574" y="0"/>
                    <a:pt x="2136648" y="0"/>
                  </a:cubicBezTo>
                  <a:lnTo>
                    <a:pt x="1983994" y="0"/>
                  </a:lnTo>
                  <a:close/>
                </a:path>
              </a:pathLst>
            </a:custGeom>
            <a:solidFill>
              <a:srgbClr val="363636"/>
            </a:solidFill>
          </p:spPr>
        </p:sp>
      </p:grpSp>
      <p:sp>
        <p:nvSpPr>
          <p:cNvPr name="TextBox 25" id="25"/>
          <p:cNvSpPr txBox="true"/>
          <p:nvPr/>
        </p:nvSpPr>
        <p:spPr>
          <a:xfrm rot="0">
            <a:off x="8058780" y="4255348"/>
            <a:ext cx="2745392" cy="360002"/>
          </a:xfrm>
          <a:prstGeom prst="rect">
            <a:avLst/>
          </a:prstGeom>
        </p:spPr>
        <p:txBody>
          <a:bodyPr anchor="t" rtlCol="false" tIns="0" lIns="0" bIns="0" rIns="0">
            <a:spAutoFit/>
          </a:bodyPr>
          <a:lstStyle/>
          <a:p>
            <a:pPr algn="ctr" marL="0" indent="0" lvl="1">
              <a:lnSpc>
                <a:spcPts val="2992"/>
              </a:lnSpc>
              <a:spcBef>
                <a:spcPct val="0"/>
              </a:spcBef>
            </a:pPr>
            <a:r>
              <a:rPr lang="en-US" sz="2168" spc="212">
                <a:solidFill>
                  <a:srgbClr val="000000"/>
                </a:solidFill>
                <a:latin typeface="Montserrat Classic Bold"/>
              </a:rPr>
              <a:t>2</a:t>
            </a:r>
          </a:p>
        </p:txBody>
      </p:sp>
      <p:sp>
        <p:nvSpPr>
          <p:cNvPr name="TextBox 26" id="26"/>
          <p:cNvSpPr txBox="true"/>
          <p:nvPr/>
        </p:nvSpPr>
        <p:spPr>
          <a:xfrm rot="0">
            <a:off x="7086172" y="5854092"/>
            <a:ext cx="4149499" cy="1244727"/>
          </a:xfrm>
          <a:prstGeom prst="rect">
            <a:avLst/>
          </a:prstGeom>
        </p:spPr>
        <p:txBody>
          <a:bodyPr anchor="t" rtlCol="false" tIns="0" lIns="0" bIns="0" rIns="0">
            <a:spAutoFit/>
          </a:bodyPr>
          <a:lstStyle/>
          <a:p>
            <a:pPr>
              <a:lnSpc>
                <a:spcPts val="2483"/>
              </a:lnSpc>
            </a:pPr>
            <a:r>
              <a:rPr lang="en-US" sz="1800" spc="176">
                <a:solidFill>
                  <a:srgbClr val="000000"/>
                </a:solidFill>
                <a:latin typeface="Montserrat Light"/>
              </a:rPr>
              <a:t>Increased compliance could also reduce costly hospital admissions. </a:t>
            </a:r>
          </a:p>
          <a:p>
            <a:pPr>
              <a:lnSpc>
                <a:spcPts val="2483"/>
              </a:lnSpc>
            </a:pPr>
          </a:p>
        </p:txBody>
      </p:sp>
      <p:grpSp>
        <p:nvGrpSpPr>
          <p:cNvPr name="Group 27" id="27"/>
          <p:cNvGrpSpPr/>
          <p:nvPr/>
        </p:nvGrpSpPr>
        <p:grpSpPr>
          <a:xfrm rot="0">
            <a:off x="11953521" y="4031724"/>
            <a:ext cx="4595005" cy="4334323"/>
            <a:chOff x="0" y="0"/>
            <a:chExt cx="1210207" cy="1141550"/>
          </a:xfrm>
        </p:grpSpPr>
        <p:sp>
          <p:nvSpPr>
            <p:cNvPr name="Freeform 28" id="28"/>
            <p:cNvSpPr/>
            <p:nvPr/>
          </p:nvSpPr>
          <p:spPr>
            <a:xfrm flipH="false" flipV="false" rot="0">
              <a:off x="0" y="0"/>
              <a:ext cx="1210207" cy="1141550"/>
            </a:xfrm>
            <a:custGeom>
              <a:avLst/>
              <a:gdLst/>
              <a:ahLst/>
              <a:cxnLst/>
              <a:rect r="r" b="b" t="t" l="l"/>
              <a:pathLst>
                <a:path h="1141550" w="1210207">
                  <a:moveTo>
                    <a:pt x="33697" y="0"/>
                  </a:moveTo>
                  <a:lnTo>
                    <a:pt x="1176510" y="0"/>
                  </a:lnTo>
                  <a:cubicBezTo>
                    <a:pt x="1195120" y="0"/>
                    <a:pt x="1210207" y="15087"/>
                    <a:pt x="1210207" y="33697"/>
                  </a:cubicBezTo>
                  <a:lnTo>
                    <a:pt x="1210207" y="1107853"/>
                  </a:lnTo>
                  <a:cubicBezTo>
                    <a:pt x="1210207" y="1116790"/>
                    <a:pt x="1206657" y="1125361"/>
                    <a:pt x="1200337" y="1131680"/>
                  </a:cubicBezTo>
                  <a:cubicBezTo>
                    <a:pt x="1194018" y="1138000"/>
                    <a:pt x="1185447" y="1141550"/>
                    <a:pt x="1176510" y="1141550"/>
                  </a:cubicBezTo>
                  <a:lnTo>
                    <a:pt x="33697" y="1141550"/>
                  </a:lnTo>
                  <a:cubicBezTo>
                    <a:pt x="24760" y="1141550"/>
                    <a:pt x="16189" y="1138000"/>
                    <a:pt x="9870" y="1131680"/>
                  </a:cubicBezTo>
                  <a:cubicBezTo>
                    <a:pt x="3550" y="1125361"/>
                    <a:pt x="0" y="1116790"/>
                    <a:pt x="0" y="1107853"/>
                  </a:cubicBezTo>
                  <a:lnTo>
                    <a:pt x="0" y="33697"/>
                  </a:lnTo>
                  <a:cubicBezTo>
                    <a:pt x="0" y="24760"/>
                    <a:pt x="3550" y="16189"/>
                    <a:pt x="9870" y="9870"/>
                  </a:cubicBezTo>
                  <a:cubicBezTo>
                    <a:pt x="16189" y="3550"/>
                    <a:pt x="24760" y="0"/>
                    <a:pt x="33697" y="0"/>
                  </a:cubicBezTo>
                  <a:close/>
                </a:path>
              </a:pathLst>
            </a:custGeom>
            <a:solidFill>
              <a:srgbClr val="FFFFFF"/>
            </a:solidFill>
            <a:ln w="38100" cap="sq">
              <a:solidFill>
                <a:srgbClr val="363636"/>
              </a:solidFill>
              <a:prstDash val="solid"/>
              <a:miter/>
            </a:ln>
          </p:spPr>
        </p:sp>
        <p:sp>
          <p:nvSpPr>
            <p:cNvPr name="TextBox 29" id="29"/>
            <p:cNvSpPr txBox="true"/>
            <p:nvPr/>
          </p:nvSpPr>
          <p:spPr>
            <a:xfrm>
              <a:off x="0" y="-19050"/>
              <a:ext cx="812800" cy="831850"/>
            </a:xfrm>
            <a:prstGeom prst="rect">
              <a:avLst/>
            </a:prstGeom>
          </p:spPr>
          <p:txBody>
            <a:bodyPr anchor="ctr" rtlCol="false" tIns="50800" lIns="50800" bIns="50800" rIns="50800"/>
            <a:lstStyle/>
            <a:p>
              <a:pPr algn="ctr">
                <a:lnSpc>
                  <a:spcPts val="2859"/>
                </a:lnSpc>
              </a:pPr>
            </a:p>
          </p:txBody>
        </p:sp>
      </p:grpSp>
      <p:grpSp>
        <p:nvGrpSpPr>
          <p:cNvPr name="Group 30" id="30"/>
          <p:cNvGrpSpPr/>
          <p:nvPr/>
        </p:nvGrpSpPr>
        <p:grpSpPr>
          <a:xfrm rot="0">
            <a:off x="13168135" y="3875355"/>
            <a:ext cx="157787" cy="156369"/>
            <a:chOff x="0" y="0"/>
            <a:chExt cx="320400" cy="317520"/>
          </a:xfrm>
        </p:grpSpPr>
        <p:sp>
          <p:nvSpPr>
            <p:cNvPr name="Freeform 31" id="31"/>
            <p:cNvSpPr/>
            <p:nvPr/>
          </p:nvSpPr>
          <p:spPr>
            <a:xfrm flipH="false" flipV="false" rot="0">
              <a:off x="0" y="0"/>
              <a:ext cx="320421" cy="329184"/>
            </a:xfrm>
            <a:custGeom>
              <a:avLst/>
              <a:gdLst/>
              <a:ahLst/>
              <a:cxnLst/>
              <a:rect r="r" b="b" t="t" l="l"/>
              <a:pathLst>
                <a:path h="329184" w="320421">
                  <a:moveTo>
                    <a:pt x="320421" y="329184"/>
                  </a:moveTo>
                  <a:lnTo>
                    <a:pt x="0" y="329184"/>
                  </a:lnTo>
                  <a:lnTo>
                    <a:pt x="0" y="158750"/>
                  </a:lnTo>
                  <a:cubicBezTo>
                    <a:pt x="0" y="70866"/>
                    <a:pt x="71501" y="0"/>
                    <a:pt x="160147" y="0"/>
                  </a:cubicBezTo>
                  <a:cubicBezTo>
                    <a:pt x="248793" y="0"/>
                    <a:pt x="320421" y="70866"/>
                    <a:pt x="320421" y="158750"/>
                  </a:cubicBezTo>
                  <a:lnTo>
                    <a:pt x="320421" y="329184"/>
                  </a:lnTo>
                  <a:close/>
                </a:path>
              </a:pathLst>
            </a:custGeom>
            <a:solidFill>
              <a:srgbClr val="040506"/>
            </a:solidFill>
          </p:spPr>
        </p:sp>
      </p:grpSp>
      <p:grpSp>
        <p:nvGrpSpPr>
          <p:cNvPr name="Group 32" id="32"/>
          <p:cNvGrpSpPr/>
          <p:nvPr/>
        </p:nvGrpSpPr>
        <p:grpSpPr>
          <a:xfrm rot="0">
            <a:off x="12195527" y="3875355"/>
            <a:ext cx="1047779" cy="1124013"/>
            <a:chOff x="0" y="0"/>
            <a:chExt cx="2127600" cy="2282400"/>
          </a:xfrm>
        </p:grpSpPr>
        <p:sp>
          <p:nvSpPr>
            <p:cNvPr name="Freeform 33" id="33"/>
            <p:cNvSpPr/>
            <p:nvPr/>
          </p:nvSpPr>
          <p:spPr>
            <a:xfrm flipH="false" flipV="false" rot="0">
              <a:off x="0" y="0"/>
              <a:ext cx="2136648" cy="2334387"/>
            </a:xfrm>
            <a:custGeom>
              <a:avLst/>
              <a:gdLst/>
              <a:ahLst/>
              <a:cxnLst/>
              <a:rect r="r" b="b" t="t" l="l"/>
              <a:pathLst>
                <a:path h="2334387" w="2136648">
                  <a:moveTo>
                    <a:pt x="1983994" y="0"/>
                  </a:moveTo>
                  <a:lnTo>
                    <a:pt x="144145" y="0"/>
                  </a:lnTo>
                  <a:cubicBezTo>
                    <a:pt x="64389" y="0"/>
                    <a:pt x="0" y="64262"/>
                    <a:pt x="0" y="143891"/>
                  </a:cubicBezTo>
                  <a:lnTo>
                    <a:pt x="0" y="2334387"/>
                  </a:lnTo>
                  <a:lnTo>
                    <a:pt x="991997" y="1949577"/>
                  </a:lnTo>
                  <a:lnTo>
                    <a:pt x="1983994" y="2334387"/>
                  </a:lnTo>
                  <a:lnTo>
                    <a:pt x="1983994" y="152400"/>
                  </a:lnTo>
                  <a:cubicBezTo>
                    <a:pt x="1983994" y="67945"/>
                    <a:pt x="2052574" y="0"/>
                    <a:pt x="2136648" y="0"/>
                  </a:cubicBezTo>
                  <a:lnTo>
                    <a:pt x="1983994" y="0"/>
                  </a:lnTo>
                  <a:close/>
                </a:path>
              </a:pathLst>
            </a:custGeom>
            <a:solidFill>
              <a:srgbClr val="363636"/>
            </a:solidFill>
          </p:spPr>
        </p:sp>
      </p:grpSp>
      <p:sp>
        <p:nvSpPr>
          <p:cNvPr name="TextBox 34" id="34"/>
          <p:cNvSpPr txBox="true"/>
          <p:nvPr/>
        </p:nvSpPr>
        <p:spPr>
          <a:xfrm rot="0">
            <a:off x="13247029" y="4255348"/>
            <a:ext cx="2745392" cy="360002"/>
          </a:xfrm>
          <a:prstGeom prst="rect">
            <a:avLst/>
          </a:prstGeom>
        </p:spPr>
        <p:txBody>
          <a:bodyPr anchor="t" rtlCol="false" tIns="0" lIns="0" bIns="0" rIns="0">
            <a:spAutoFit/>
          </a:bodyPr>
          <a:lstStyle/>
          <a:p>
            <a:pPr algn="ctr" marL="0" indent="0" lvl="1">
              <a:lnSpc>
                <a:spcPts val="2992"/>
              </a:lnSpc>
              <a:spcBef>
                <a:spcPct val="0"/>
              </a:spcBef>
            </a:pPr>
            <a:r>
              <a:rPr lang="en-US" sz="2168" spc="212">
                <a:solidFill>
                  <a:srgbClr val="000000"/>
                </a:solidFill>
                <a:latin typeface="Montserrat Classic Bold"/>
              </a:rPr>
              <a:t>3</a:t>
            </a:r>
          </a:p>
        </p:txBody>
      </p:sp>
      <p:sp>
        <p:nvSpPr>
          <p:cNvPr name="TextBox 35" id="35"/>
          <p:cNvSpPr txBox="true"/>
          <p:nvPr/>
        </p:nvSpPr>
        <p:spPr>
          <a:xfrm rot="0">
            <a:off x="12195527" y="5629133"/>
            <a:ext cx="4149499" cy="1469686"/>
          </a:xfrm>
          <a:prstGeom prst="rect">
            <a:avLst/>
          </a:prstGeom>
        </p:spPr>
        <p:txBody>
          <a:bodyPr anchor="t" rtlCol="false" tIns="0" lIns="0" bIns="0" rIns="0">
            <a:spAutoFit/>
          </a:bodyPr>
          <a:lstStyle/>
          <a:p>
            <a:pPr>
              <a:lnSpc>
                <a:spcPts val="2483"/>
              </a:lnSpc>
            </a:pPr>
            <a:r>
              <a:rPr lang="en-US" sz="1800" spc="176">
                <a:solidFill>
                  <a:srgbClr val="000000"/>
                </a:solidFill>
                <a:latin typeface="Montserrat Light"/>
              </a:rPr>
              <a:t>Overall, the system can help patients live longer, healthier lives while reducing healthcare costs.</a:t>
            </a:r>
          </a:p>
          <a:p>
            <a:pPr>
              <a:lnSpc>
                <a:spcPts val="1773"/>
              </a:lnSpc>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1413303" y="3699913"/>
            <a:ext cx="2578727" cy="1432874"/>
            <a:chOff x="0" y="0"/>
            <a:chExt cx="4159440" cy="2311200"/>
          </a:xfrm>
        </p:grpSpPr>
        <p:sp>
          <p:nvSpPr>
            <p:cNvPr name="Freeform 4" id="4"/>
            <p:cNvSpPr/>
            <p:nvPr/>
          </p:nvSpPr>
          <p:spPr>
            <a:xfrm flipH="false" flipV="false" rot="0">
              <a:off x="0" y="0"/>
              <a:ext cx="4159377" cy="2311146"/>
            </a:xfrm>
            <a:custGeom>
              <a:avLst/>
              <a:gdLst/>
              <a:ahLst/>
              <a:cxnLst/>
              <a:rect r="r" b="b" t="t" l="l"/>
              <a:pathLst>
                <a:path h="2311146" w="4159377">
                  <a:moveTo>
                    <a:pt x="4159377" y="1243076"/>
                  </a:moveTo>
                  <a:cubicBezTo>
                    <a:pt x="3182874" y="1031875"/>
                    <a:pt x="3182874" y="1031875"/>
                    <a:pt x="3182874" y="1031875"/>
                  </a:cubicBezTo>
                  <a:cubicBezTo>
                    <a:pt x="3315462" y="905129"/>
                    <a:pt x="3315462" y="905129"/>
                    <a:pt x="3315462" y="905129"/>
                  </a:cubicBezTo>
                  <a:cubicBezTo>
                    <a:pt x="2959862" y="573278"/>
                    <a:pt x="2489581" y="374142"/>
                    <a:pt x="1965198" y="374142"/>
                  </a:cubicBezTo>
                  <a:cubicBezTo>
                    <a:pt x="886079" y="374142"/>
                    <a:pt x="12065" y="1237107"/>
                    <a:pt x="0" y="2311146"/>
                  </a:cubicBezTo>
                  <a:cubicBezTo>
                    <a:pt x="12065" y="1031875"/>
                    <a:pt x="1054989" y="0"/>
                    <a:pt x="2332863" y="0"/>
                  </a:cubicBezTo>
                  <a:cubicBezTo>
                    <a:pt x="2863342" y="0"/>
                    <a:pt x="3351657" y="175006"/>
                    <a:pt x="3743452" y="476758"/>
                  </a:cubicBezTo>
                  <a:cubicBezTo>
                    <a:pt x="3845941" y="374142"/>
                    <a:pt x="3845941" y="374142"/>
                    <a:pt x="3845941" y="374142"/>
                  </a:cubicBezTo>
                  <a:lnTo>
                    <a:pt x="4159377" y="1243076"/>
                  </a:lnTo>
                  <a:close/>
                </a:path>
              </a:pathLst>
            </a:custGeom>
            <a:gradFill rotWithShape="true">
              <a:gsLst>
                <a:gs pos="0">
                  <a:srgbClr val="000000">
                    <a:alpha val="100000"/>
                  </a:srgbClr>
                </a:gs>
                <a:gs pos="100000">
                  <a:srgbClr val="555555">
                    <a:alpha val="100000"/>
                  </a:srgbClr>
                </a:gs>
              </a:gsLst>
              <a:lin ang="0"/>
            </a:gradFill>
          </p:spPr>
        </p:sp>
      </p:grpSp>
      <p:grpSp>
        <p:nvGrpSpPr>
          <p:cNvPr name="Group 5" id="5"/>
          <p:cNvGrpSpPr/>
          <p:nvPr/>
        </p:nvGrpSpPr>
        <p:grpSpPr>
          <a:xfrm rot="0">
            <a:off x="1514184" y="4098975"/>
            <a:ext cx="2087711" cy="2089050"/>
            <a:chOff x="0" y="0"/>
            <a:chExt cx="3367440" cy="3369600"/>
          </a:xfrm>
        </p:grpSpPr>
        <p:sp>
          <p:nvSpPr>
            <p:cNvPr name="Freeform 6" id="6"/>
            <p:cNvSpPr/>
            <p:nvPr/>
          </p:nvSpPr>
          <p:spPr>
            <a:xfrm flipH="false" flipV="false" rot="0">
              <a:off x="0" y="0"/>
              <a:ext cx="3367405" cy="3369564"/>
            </a:xfrm>
            <a:custGeom>
              <a:avLst/>
              <a:gdLst/>
              <a:ahLst/>
              <a:cxnLst/>
              <a:rect r="r" b="b" t="t" l="l"/>
              <a:pathLst>
                <a:path h="3369564" w="3367405">
                  <a:moveTo>
                    <a:pt x="0" y="1684782"/>
                  </a:moveTo>
                  <a:cubicBezTo>
                    <a:pt x="0" y="754253"/>
                    <a:pt x="753872" y="0"/>
                    <a:pt x="1683766" y="0"/>
                  </a:cubicBezTo>
                  <a:cubicBezTo>
                    <a:pt x="2613660" y="0"/>
                    <a:pt x="3367405" y="754253"/>
                    <a:pt x="3367405" y="1684782"/>
                  </a:cubicBezTo>
                  <a:cubicBezTo>
                    <a:pt x="3367405" y="2615311"/>
                    <a:pt x="2613660" y="3369564"/>
                    <a:pt x="1683766" y="3369564"/>
                  </a:cubicBezTo>
                  <a:cubicBezTo>
                    <a:pt x="753872" y="3369564"/>
                    <a:pt x="0" y="2615311"/>
                    <a:pt x="0" y="1684782"/>
                  </a:cubicBezTo>
                  <a:close/>
                </a:path>
              </a:pathLst>
            </a:custGeom>
            <a:gradFill rotWithShape="true">
              <a:gsLst>
                <a:gs pos="0">
                  <a:srgbClr val="000000">
                    <a:alpha val="100000"/>
                  </a:srgbClr>
                </a:gs>
                <a:gs pos="100000">
                  <a:srgbClr val="555555">
                    <a:alpha val="100000"/>
                  </a:srgbClr>
                </a:gs>
              </a:gsLst>
              <a:lin ang="0"/>
            </a:gradFill>
          </p:spPr>
        </p:sp>
      </p:grpSp>
      <p:grpSp>
        <p:nvGrpSpPr>
          <p:cNvPr name="Group 7" id="7"/>
          <p:cNvGrpSpPr/>
          <p:nvPr/>
        </p:nvGrpSpPr>
        <p:grpSpPr>
          <a:xfrm rot="0">
            <a:off x="3988013" y="4097636"/>
            <a:ext cx="2088157" cy="2086818"/>
            <a:chOff x="0" y="0"/>
            <a:chExt cx="3368160" cy="3366000"/>
          </a:xfrm>
        </p:grpSpPr>
        <p:sp>
          <p:nvSpPr>
            <p:cNvPr name="Freeform 8" id="8"/>
            <p:cNvSpPr/>
            <p:nvPr/>
          </p:nvSpPr>
          <p:spPr>
            <a:xfrm flipH="false" flipV="false" rot="0">
              <a:off x="0" y="0"/>
              <a:ext cx="3368040" cy="3366008"/>
            </a:xfrm>
            <a:custGeom>
              <a:avLst/>
              <a:gdLst/>
              <a:ahLst/>
              <a:cxnLst/>
              <a:rect r="r" b="b" t="t" l="l"/>
              <a:pathLst>
                <a:path h="3366008" w="3368040">
                  <a:moveTo>
                    <a:pt x="0" y="1683004"/>
                  </a:moveTo>
                  <a:cubicBezTo>
                    <a:pt x="0" y="753491"/>
                    <a:pt x="753999" y="0"/>
                    <a:pt x="1684020" y="0"/>
                  </a:cubicBezTo>
                  <a:cubicBezTo>
                    <a:pt x="2614041" y="0"/>
                    <a:pt x="3368040" y="753491"/>
                    <a:pt x="3368040" y="1683004"/>
                  </a:cubicBezTo>
                  <a:cubicBezTo>
                    <a:pt x="3368040" y="2612517"/>
                    <a:pt x="2614041" y="3366008"/>
                    <a:pt x="1684020" y="3366008"/>
                  </a:cubicBezTo>
                  <a:cubicBezTo>
                    <a:pt x="753999" y="3366008"/>
                    <a:pt x="0" y="2612517"/>
                    <a:pt x="0" y="1683004"/>
                  </a:cubicBezTo>
                  <a:close/>
                </a:path>
              </a:pathLst>
            </a:custGeom>
            <a:gradFill rotWithShape="true">
              <a:gsLst>
                <a:gs pos="0">
                  <a:srgbClr val="000000">
                    <a:alpha val="100000"/>
                  </a:srgbClr>
                </a:gs>
                <a:gs pos="100000">
                  <a:srgbClr val="555555">
                    <a:alpha val="100000"/>
                  </a:srgbClr>
                </a:gs>
              </a:gsLst>
              <a:lin ang="0"/>
            </a:gradFill>
          </p:spPr>
        </p:sp>
      </p:grpSp>
      <p:grpSp>
        <p:nvGrpSpPr>
          <p:cNvPr name="Group 9" id="9"/>
          <p:cNvGrpSpPr/>
          <p:nvPr/>
        </p:nvGrpSpPr>
        <p:grpSpPr>
          <a:xfrm rot="0">
            <a:off x="3873740" y="5103326"/>
            <a:ext cx="2582745" cy="1431089"/>
            <a:chOff x="0" y="0"/>
            <a:chExt cx="4165920" cy="2308320"/>
          </a:xfrm>
        </p:grpSpPr>
        <p:sp>
          <p:nvSpPr>
            <p:cNvPr name="Freeform 10" id="10"/>
            <p:cNvSpPr/>
            <p:nvPr/>
          </p:nvSpPr>
          <p:spPr>
            <a:xfrm flipH="false" flipV="false" rot="0">
              <a:off x="0" y="0"/>
              <a:ext cx="4165981" cy="2308352"/>
            </a:xfrm>
            <a:custGeom>
              <a:avLst/>
              <a:gdLst/>
              <a:ahLst/>
              <a:cxnLst/>
              <a:rect r="r" b="b" t="t" l="l"/>
              <a:pathLst>
                <a:path h="2308352" w="4165981">
                  <a:moveTo>
                    <a:pt x="4165981" y="1066800"/>
                  </a:moveTo>
                  <a:cubicBezTo>
                    <a:pt x="3189351" y="1271778"/>
                    <a:pt x="3189351" y="1271778"/>
                    <a:pt x="3189351" y="1271778"/>
                  </a:cubicBezTo>
                  <a:cubicBezTo>
                    <a:pt x="3315970" y="1404366"/>
                    <a:pt x="3315970" y="1404366"/>
                    <a:pt x="3315970" y="1404366"/>
                  </a:cubicBezTo>
                  <a:cubicBezTo>
                    <a:pt x="2966339" y="1735836"/>
                    <a:pt x="2489962" y="1934718"/>
                    <a:pt x="1971548" y="1934718"/>
                  </a:cubicBezTo>
                  <a:cubicBezTo>
                    <a:pt x="892302" y="1934591"/>
                    <a:pt x="18034" y="1072769"/>
                    <a:pt x="0" y="0"/>
                  </a:cubicBezTo>
                  <a:cubicBezTo>
                    <a:pt x="18034" y="1277747"/>
                    <a:pt x="1061085" y="2308352"/>
                    <a:pt x="2339213" y="2308352"/>
                  </a:cubicBezTo>
                  <a:cubicBezTo>
                    <a:pt x="2869692" y="2308352"/>
                    <a:pt x="3358134" y="2133600"/>
                    <a:pt x="3749929" y="1832229"/>
                  </a:cubicBezTo>
                  <a:cubicBezTo>
                    <a:pt x="3852418" y="1934718"/>
                    <a:pt x="3852418" y="1934718"/>
                    <a:pt x="3852418" y="1934718"/>
                  </a:cubicBezTo>
                  <a:lnTo>
                    <a:pt x="4165981" y="1066800"/>
                  </a:lnTo>
                  <a:close/>
                </a:path>
              </a:pathLst>
            </a:custGeom>
            <a:gradFill rotWithShape="true">
              <a:gsLst>
                <a:gs pos="0">
                  <a:srgbClr val="000000">
                    <a:alpha val="100000"/>
                  </a:srgbClr>
                </a:gs>
                <a:gs pos="100000">
                  <a:srgbClr val="555555">
                    <a:alpha val="100000"/>
                  </a:srgbClr>
                </a:gs>
              </a:gsLst>
              <a:lin ang="0"/>
            </a:gradFill>
          </p:spPr>
        </p:sp>
      </p:grpSp>
      <p:grpSp>
        <p:nvGrpSpPr>
          <p:cNvPr name="Group 11" id="11"/>
          <p:cNvGrpSpPr/>
          <p:nvPr/>
        </p:nvGrpSpPr>
        <p:grpSpPr>
          <a:xfrm rot="0">
            <a:off x="6713659" y="3726249"/>
            <a:ext cx="2578727" cy="1432874"/>
            <a:chOff x="0" y="0"/>
            <a:chExt cx="4159440" cy="2311200"/>
          </a:xfrm>
        </p:grpSpPr>
        <p:sp>
          <p:nvSpPr>
            <p:cNvPr name="Freeform 12" id="12"/>
            <p:cNvSpPr/>
            <p:nvPr/>
          </p:nvSpPr>
          <p:spPr>
            <a:xfrm flipH="false" flipV="false" rot="0">
              <a:off x="0" y="0"/>
              <a:ext cx="4159377" cy="2311146"/>
            </a:xfrm>
            <a:custGeom>
              <a:avLst/>
              <a:gdLst/>
              <a:ahLst/>
              <a:cxnLst/>
              <a:rect r="r" b="b" t="t" l="l"/>
              <a:pathLst>
                <a:path h="2311146" w="4159377">
                  <a:moveTo>
                    <a:pt x="4159377" y="1243076"/>
                  </a:moveTo>
                  <a:cubicBezTo>
                    <a:pt x="3182874" y="1031875"/>
                    <a:pt x="3182874" y="1031875"/>
                    <a:pt x="3182874" y="1031875"/>
                  </a:cubicBezTo>
                  <a:cubicBezTo>
                    <a:pt x="3315462" y="905129"/>
                    <a:pt x="3315462" y="905129"/>
                    <a:pt x="3315462" y="905129"/>
                  </a:cubicBezTo>
                  <a:cubicBezTo>
                    <a:pt x="2959862" y="573278"/>
                    <a:pt x="2489581" y="374142"/>
                    <a:pt x="1965198" y="374142"/>
                  </a:cubicBezTo>
                  <a:cubicBezTo>
                    <a:pt x="886079" y="374142"/>
                    <a:pt x="12065" y="1237107"/>
                    <a:pt x="0" y="2311146"/>
                  </a:cubicBezTo>
                  <a:cubicBezTo>
                    <a:pt x="12065" y="1031875"/>
                    <a:pt x="1054989" y="0"/>
                    <a:pt x="2332863" y="0"/>
                  </a:cubicBezTo>
                  <a:cubicBezTo>
                    <a:pt x="2863342" y="0"/>
                    <a:pt x="3351657" y="175006"/>
                    <a:pt x="3743452" y="476758"/>
                  </a:cubicBezTo>
                  <a:cubicBezTo>
                    <a:pt x="3845941" y="374142"/>
                    <a:pt x="3845941" y="374142"/>
                    <a:pt x="3845941" y="374142"/>
                  </a:cubicBezTo>
                  <a:lnTo>
                    <a:pt x="4159377" y="1243076"/>
                  </a:lnTo>
                  <a:close/>
                </a:path>
              </a:pathLst>
            </a:custGeom>
            <a:gradFill rotWithShape="true">
              <a:gsLst>
                <a:gs pos="0">
                  <a:srgbClr val="000000">
                    <a:alpha val="100000"/>
                  </a:srgbClr>
                </a:gs>
                <a:gs pos="100000">
                  <a:srgbClr val="555555">
                    <a:alpha val="100000"/>
                  </a:srgbClr>
                </a:gs>
              </a:gsLst>
              <a:lin ang="0"/>
            </a:gradFill>
          </p:spPr>
        </p:sp>
      </p:grpSp>
      <p:grpSp>
        <p:nvGrpSpPr>
          <p:cNvPr name="Group 13" id="13"/>
          <p:cNvGrpSpPr/>
          <p:nvPr/>
        </p:nvGrpSpPr>
        <p:grpSpPr>
          <a:xfrm rot="0">
            <a:off x="6814541" y="4125311"/>
            <a:ext cx="2087711" cy="2089050"/>
            <a:chOff x="0" y="0"/>
            <a:chExt cx="3367440" cy="3369600"/>
          </a:xfrm>
        </p:grpSpPr>
        <p:sp>
          <p:nvSpPr>
            <p:cNvPr name="Freeform 14" id="14"/>
            <p:cNvSpPr/>
            <p:nvPr/>
          </p:nvSpPr>
          <p:spPr>
            <a:xfrm flipH="false" flipV="false" rot="0">
              <a:off x="0" y="0"/>
              <a:ext cx="3367405" cy="3369564"/>
            </a:xfrm>
            <a:custGeom>
              <a:avLst/>
              <a:gdLst/>
              <a:ahLst/>
              <a:cxnLst/>
              <a:rect r="r" b="b" t="t" l="l"/>
              <a:pathLst>
                <a:path h="3369564" w="3367405">
                  <a:moveTo>
                    <a:pt x="0" y="1684782"/>
                  </a:moveTo>
                  <a:cubicBezTo>
                    <a:pt x="0" y="754253"/>
                    <a:pt x="753872" y="0"/>
                    <a:pt x="1683766" y="0"/>
                  </a:cubicBezTo>
                  <a:cubicBezTo>
                    <a:pt x="2613660" y="0"/>
                    <a:pt x="3367405" y="754253"/>
                    <a:pt x="3367405" y="1684782"/>
                  </a:cubicBezTo>
                  <a:cubicBezTo>
                    <a:pt x="3367405" y="2615311"/>
                    <a:pt x="2613660" y="3369564"/>
                    <a:pt x="1683766" y="3369564"/>
                  </a:cubicBezTo>
                  <a:cubicBezTo>
                    <a:pt x="753872" y="3369564"/>
                    <a:pt x="0" y="2615311"/>
                    <a:pt x="0" y="1684782"/>
                  </a:cubicBezTo>
                  <a:close/>
                </a:path>
              </a:pathLst>
            </a:custGeom>
            <a:gradFill rotWithShape="true">
              <a:gsLst>
                <a:gs pos="0">
                  <a:srgbClr val="000000">
                    <a:alpha val="100000"/>
                  </a:srgbClr>
                </a:gs>
                <a:gs pos="100000">
                  <a:srgbClr val="555555">
                    <a:alpha val="100000"/>
                  </a:srgbClr>
                </a:gs>
              </a:gsLst>
              <a:lin ang="0"/>
            </a:gradFill>
          </p:spPr>
        </p:sp>
      </p:grpSp>
      <p:grpSp>
        <p:nvGrpSpPr>
          <p:cNvPr name="Group 15" id="15"/>
          <p:cNvGrpSpPr/>
          <p:nvPr/>
        </p:nvGrpSpPr>
        <p:grpSpPr>
          <a:xfrm rot="0">
            <a:off x="9288369" y="4123972"/>
            <a:ext cx="2088157" cy="2086818"/>
            <a:chOff x="0" y="0"/>
            <a:chExt cx="3368160" cy="3366000"/>
          </a:xfrm>
        </p:grpSpPr>
        <p:sp>
          <p:nvSpPr>
            <p:cNvPr name="Freeform 16" id="16"/>
            <p:cNvSpPr/>
            <p:nvPr/>
          </p:nvSpPr>
          <p:spPr>
            <a:xfrm flipH="false" flipV="false" rot="0">
              <a:off x="0" y="0"/>
              <a:ext cx="3368040" cy="3366008"/>
            </a:xfrm>
            <a:custGeom>
              <a:avLst/>
              <a:gdLst/>
              <a:ahLst/>
              <a:cxnLst/>
              <a:rect r="r" b="b" t="t" l="l"/>
              <a:pathLst>
                <a:path h="3366008" w="3368040">
                  <a:moveTo>
                    <a:pt x="0" y="1683004"/>
                  </a:moveTo>
                  <a:cubicBezTo>
                    <a:pt x="0" y="753491"/>
                    <a:pt x="753999" y="0"/>
                    <a:pt x="1684020" y="0"/>
                  </a:cubicBezTo>
                  <a:cubicBezTo>
                    <a:pt x="2614041" y="0"/>
                    <a:pt x="3368040" y="753491"/>
                    <a:pt x="3368040" y="1683004"/>
                  </a:cubicBezTo>
                  <a:cubicBezTo>
                    <a:pt x="3368040" y="2612517"/>
                    <a:pt x="2614041" y="3366008"/>
                    <a:pt x="1684020" y="3366008"/>
                  </a:cubicBezTo>
                  <a:cubicBezTo>
                    <a:pt x="753999" y="3366008"/>
                    <a:pt x="0" y="2612517"/>
                    <a:pt x="0" y="1683004"/>
                  </a:cubicBezTo>
                  <a:close/>
                </a:path>
              </a:pathLst>
            </a:custGeom>
            <a:gradFill rotWithShape="true">
              <a:gsLst>
                <a:gs pos="0">
                  <a:srgbClr val="000000">
                    <a:alpha val="100000"/>
                  </a:srgbClr>
                </a:gs>
                <a:gs pos="100000">
                  <a:srgbClr val="555555">
                    <a:alpha val="100000"/>
                  </a:srgbClr>
                </a:gs>
              </a:gsLst>
              <a:lin ang="0"/>
            </a:gradFill>
          </p:spPr>
        </p:sp>
      </p:grpSp>
      <p:grpSp>
        <p:nvGrpSpPr>
          <p:cNvPr name="Group 17" id="17"/>
          <p:cNvGrpSpPr/>
          <p:nvPr/>
        </p:nvGrpSpPr>
        <p:grpSpPr>
          <a:xfrm rot="0">
            <a:off x="9174096" y="5129662"/>
            <a:ext cx="2582745" cy="1431089"/>
            <a:chOff x="0" y="0"/>
            <a:chExt cx="4165920" cy="2308320"/>
          </a:xfrm>
        </p:grpSpPr>
        <p:sp>
          <p:nvSpPr>
            <p:cNvPr name="Freeform 18" id="18"/>
            <p:cNvSpPr/>
            <p:nvPr/>
          </p:nvSpPr>
          <p:spPr>
            <a:xfrm flipH="false" flipV="false" rot="0">
              <a:off x="0" y="0"/>
              <a:ext cx="4165981" cy="2308352"/>
            </a:xfrm>
            <a:custGeom>
              <a:avLst/>
              <a:gdLst/>
              <a:ahLst/>
              <a:cxnLst/>
              <a:rect r="r" b="b" t="t" l="l"/>
              <a:pathLst>
                <a:path h="2308352" w="4165981">
                  <a:moveTo>
                    <a:pt x="4165981" y="1066800"/>
                  </a:moveTo>
                  <a:cubicBezTo>
                    <a:pt x="3189351" y="1271778"/>
                    <a:pt x="3189351" y="1271778"/>
                    <a:pt x="3189351" y="1271778"/>
                  </a:cubicBezTo>
                  <a:cubicBezTo>
                    <a:pt x="3315970" y="1404366"/>
                    <a:pt x="3315970" y="1404366"/>
                    <a:pt x="3315970" y="1404366"/>
                  </a:cubicBezTo>
                  <a:cubicBezTo>
                    <a:pt x="2966339" y="1735836"/>
                    <a:pt x="2489962" y="1934718"/>
                    <a:pt x="1971548" y="1934718"/>
                  </a:cubicBezTo>
                  <a:cubicBezTo>
                    <a:pt x="892302" y="1934591"/>
                    <a:pt x="18034" y="1072769"/>
                    <a:pt x="0" y="0"/>
                  </a:cubicBezTo>
                  <a:cubicBezTo>
                    <a:pt x="18034" y="1277747"/>
                    <a:pt x="1061085" y="2308352"/>
                    <a:pt x="2339213" y="2308352"/>
                  </a:cubicBezTo>
                  <a:cubicBezTo>
                    <a:pt x="2869692" y="2308352"/>
                    <a:pt x="3358134" y="2133600"/>
                    <a:pt x="3749929" y="1832229"/>
                  </a:cubicBezTo>
                  <a:cubicBezTo>
                    <a:pt x="3852418" y="1934718"/>
                    <a:pt x="3852418" y="1934718"/>
                    <a:pt x="3852418" y="1934718"/>
                  </a:cubicBezTo>
                  <a:lnTo>
                    <a:pt x="4165981" y="1066800"/>
                  </a:lnTo>
                  <a:close/>
                </a:path>
              </a:pathLst>
            </a:custGeom>
            <a:gradFill rotWithShape="true">
              <a:gsLst>
                <a:gs pos="0">
                  <a:srgbClr val="000000">
                    <a:alpha val="100000"/>
                  </a:srgbClr>
                </a:gs>
                <a:gs pos="100000">
                  <a:srgbClr val="555555">
                    <a:alpha val="100000"/>
                  </a:srgbClr>
                </a:gs>
              </a:gsLst>
              <a:lin ang="0"/>
            </a:gradFill>
          </p:spPr>
        </p:sp>
      </p:grpSp>
      <p:grpSp>
        <p:nvGrpSpPr>
          <p:cNvPr name="Group 19" id="19"/>
          <p:cNvGrpSpPr/>
          <p:nvPr/>
        </p:nvGrpSpPr>
        <p:grpSpPr>
          <a:xfrm rot="0">
            <a:off x="12014016" y="3722678"/>
            <a:ext cx="2578727" cy="1432874"/>
            <a:chOff x="0" y="0"/>
            <a:chExt cx="4159440" cy="2311200"/>
          </a:xfrm>
        </p:grpSpPr>
        <p:sp>
          <p:nvSpPr>
            <p:cNvPr name="Freeform 20" id="20"/>
            <p:cNvSpPr/>
            <p:nvPr/>
          </p:nvSpPr>
          <p:spPr>
            <a:xfrm flipH="false" flipV="false" rot="0">
              <a:off x="0" y="0"/>
              <a:ext cx="4159377" cy="2311146"/>
            </a:xfrm>
            <a:custGeom>
              <a:avLst/>
              <a:gdLst/>
              <a:ahLst/>
              <a:cxnLst/>
              <a:rect r="r" b="b" t="t" l="l"/>
              <a:pathLst>
                <a:path h="2311146" w="4159377">
                  <a:moveTo>
                    <a:pt x="4159377" y="1243076"/>
                  </a:moveTo>
                  <a:cubicBezTo>
                    <a:pt x="3182874" y="1031875"/>
                    <a:pt x="3182874" y="1031875"/>
                    <a:pt x="3182874" y="1031875"/>
                  </a:cubicBezTo>
                  <a:cubicBezTo>
                    <a:pt x="3315462" y="905129"/>
                    <a:pt x="3315462" y="905129"/>
                    <a:pt x="3315462" y="905129"/>
                  </a:cubicBezTo>
                  <a:cubicBezTo>
                    <a:pt x="2959862" y="573278"/>
                    <a:pt x="2489581" y="374142"/>
                    <a:pt x="1965198" y="374142"/>
                  </a:cubicBezTo>
                  <a:cubicBezTo>
                    <a:pt x="886079" y="374142"/>
                    <a:pt x="12065" y="1237107"/>
                    <a:pt x="0" y="2311146"/>
                  </a:cubicBezTo>
                  <a:cubicBezTo>
                    <a:pt x="12065" y="1031875"/>
                    <a:pt x="1054989" y="0"/>
                    <a:pt x="2332863" y="0"/>
                  </a:cubicBezTo>
                  <a:cubicBezTo>
                    <a:pt x="2863342" y="0"/>
                    <a:pt x="3351657" y="175006"/>
                    <a:pt x="3743452" y="476758"/>
                  </a:cubicBezTo>
                  <a:cubicBezTo>
                    <a:pt x="3845941" y="374142"/>
                    <a:pt x="3845941" y="374142"/>
                    <a:pt x="3845941" y="374142"/>
                  </a:cubicBezTo>
                  <a:lnTo>
                    <a:pt x="4159377" y="1243076"/>
                  </a:lnTo>
                  <a:close/>
                </a:path>
              </a:pathLst>
            </a:custGeom>
            <a:gradFill rotWithShape="true">
              <a:gsLst>
                <a:gs pos="0">
                  <a:srgbClr val="000000">
                    <a:alpha val="100000"/>
                  </a:srgbClr>
                </a:gs>
                <a:gs pos="100000">
                  <a:srgbClr val="555555">
                    <a:alpha val="100000"/>
                  </a:srgbClr>
                </a:gs>
              </a:gsLst>
              <a:lin ang="0"/>
            </a:gradFill>
          </p:spPr>
        </p:sp>
      </p:grpSp>
      <p:grpSp>
        <p:nvGrpSpPr>
          <p:cNvPr name="Group 21" id="21"/>
          <p:cNvGrpSpPr/>
          <p:nvPr/>
        </p:nvGrpSpPr>
        <p:grpSpPr>
          <a:xfrm rot="0">
            <a:off x="12114897" y="4121740"/>
            <a:ext cx="2087711" cy="2089050"/>
            <a:chOff x="0" y="0"/>
            <a:chExt cx="3367440" cy="3369600"/>
          </a:xfrm>
        </p:grpSpPr>
        <p:sp>
          <p:nvSpPr>
            <p:cNvPr name="Freeform 22" id="22"/>
            <p:cNvSpPr/>
            <p:nvPr/>
          </p:nvSpPr>
          <p:spPr>
            <a:xfrm flipH="false" flipV="false" rot="0">
              <a:off x="0" y="0"/>
              <a:ext cx="3367405" cy="3369564"/>
            </a:xfrm>
            <a:custGeom>
              <a:avLst/>
              <a:gdLst/>
              <a:ahLst/>
              <a:cxnLst/>
              <a:rect r="r" b="b" t="t" l="l"/>
              <a:pathLst>
                <a:path h="3369564" w="3367405">
                  <a:moveTo>
                    <a:pt x="0" y="1684782"/>
                  </a:moveTo>
                  <a:cubicBezTo>
                    <a:pt x="0" y="754253"/>
                    <a:pt x="753872" y="0"/>
                    <a:pt x="1683766" y="0"/>
                  </a:cubicBezTo>
                  <a:cubicBezTo>
                    <a:pt x="2613660" y="0"/>
                    <a:pt x="3367405" y="754253"/>
                    <a:pt x="3367405" y="1684782"/>
                  </a:cubicBezTo>
                  <a:cubicBezTo>
                    <a:pt x="3367405" y="2615311"/>
                    <a:pt x="2613660" y="3369564"/>
                    <a:pt x="1683766" y="3369564"/>
                  </a:cubicBezTo>
                  <a:cubicBezTo>
                    <a:pt x="753872" y="3369564"/>
                    <a:pt x="0" y="2615311"/>
                    <a:pt x="0" y="1684782"/>
                  </a:cubicBezTo>
                  <a:close/>
                </a:path>
              </a:pathLst>
            </a:custGeom>
            <a:gradFill rotWithShape="true">
              <a:gsLst>
                <a:gs pos="0">
                  <a:srgbClr val="000000">
                    <a:alpha val="100000"/>
                  </a:srgbClr>
                </a:gs>
                <a:gs pos="100000">
                  <a:srgbClr val="555555">
                    <a:alpha val="100000"/>
                  </a:srgbClr>
                </a:gs>
              </a:gsLst>
              <a:lin ang="0"/>
            </a:gradFill>
          </p:spPr>
        </p:sp>
      </p:grpSp>
      <p:grpSp>
        <p:nvGrpSpPr>
          <p:cNvPr name="Group 23" id="23"/>
          <p:cNvGrpSpPr/>
          <p:nvPr/>
        </p:nvGrpSpPr>
        <p:grpSpPr>
          <a:xfrm rot="0">
            <a:off x="14588726" y="4120401"/>
            <a:ext cx="2088157" cy="2086818"/>
            <a:chOff x="0" y="0"/>
            <a:chExt cx="3368160" cy="3366000"/>
          </a:xfrm>
        </p:grpSpPr>
        <p:sp>
          <p:nvSpPr>
            <p:cNvPr name="Freeform 24" id="24"/>
            <p:cNvSpPr/>
            <p:nvPr/>
          </p:nvSpPr>
          <p:spPr>
            <a:xfrm flipH="false" flipV="false" rot="0">
              <a:off x="0" y="0"/>
              <a:ext cx="3368040" cy="3366008"/>
            </a:xfrm>
            <a:custGeom>
              <a:avLst/>
              <a:gdLst/>
              <a:ahLst/>
              <a:cxnLst/>
              <a:rect r="r" b="b" t="t" l="l"/>
              <a:pathLst>
                <a:path h="3366008" w="3368040">
                  <a:moveTo>
                    <a:pt x="0" y="1683004"/>
                  </a:moveTo>
                  <a:cubicBezTo>
                    <a:pt x="0" y="753491"/>
                    <a:pt x="753999" y="0"/>
                    <a:pt x="1684020" y="0"/>
                  </a:cubicBezTo>
                  <a:cubicBezTo>
                    <a:pt x="2614041" y="0"/>
                    <a:pt x="3368040" y="753491"/>
                    <a:pt x="3368040" y="1683004"/>
                  </a:cubicBezTo>
                  <a:cubicBezTo>
                    <a:pt x="3368040" y="2612517"/>
                    <a:pt x="2614041" y="3366008"/>
                    <a:pt x="1684020" y="3366008"/>
                  </a:cubicBezTo>
                  <a:cubicBezTo>
                    <a:pt x="753999" y="3366008"/>
                    <a:pt x="0" y="2612517"/>
                    <a:pt x="0" y="1683004"/>
                  </a:cubicBezTo>
                  <a:close/>
                </a:path>
              </a:pathLst>
            </a:custGeom>
            <a:gradFill rotWithShape="true">
              <a:gsLst>
                <a:gs pos="0">
                  <a:srgbClr val="000000">
                    <a:alpha val="100000"/>
                  </a:srgbClr>
                </a:gs>
                <a:gs pos="100000">
                  <a:srgbClr val="555555">
                    <a:alpha val="100000"/>
                  </a:srgbClr>
                </a:gs>
              </a:gsLst>
              <a:lin ang="0"/>
            </a:gradFill>
          </p:spPr>
        </p:sp>
      </p:grpSp>
      <p:sp>
        <p:nvSpPr>
          <p:cNvPr name="Freeform 25" id="25"/>
          <p:cNvSpPr/>
          <p:nvPr/>
        </p:nvSpPr>
        <p:spPr>
          <a:xfrm flipH="false" flipV="false" rot="0">
            <a:off x="2069511" y="4580104"/>
            <a:ext cx="977057" cy="1121882"/>
          </a:xfrm>
          <a:custGeom>
            <a:avLst/>
            <a:gdLst/>
            <a:ahLst/>
            <a:cxnLst/>
            <a:rect r="r" b="b" t="t" l="l"/>
            <a:pathLst>
              <a:path h="1121882" w="977057">
                <a:moveTo>
                  <a:pt x="0" y="0"/>
                </a:moveTo>
                <a:lnTo>
                  <a:pt x="977057" y="0"/>
                </a:lnTo>
                <a:lnTo>
                  <a:pt x="977057" y="1121882"/>
                </a:lnTo>
                <a:lnTo>
                  <a:pt x="0" y="112188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26" id="26"/>
          <p:cNvSpPr/>
          <p:nvPr/>
        </p:nvSpPr>
        <p:spPr>
          <a:xfrm flipH="false" flipV="false" rot="0">
            <a:off x="4567689" y="4719021"/>
            <a:ext cx="928806" cy="896720"/>
          </a:xfrm>
          <a:custGeom>
            <a:avLst/>
            <a:gdLst/>
            <a:ahLst/>
            <a:cxnLst/>
            <a:rect r="r" b="b" t="t" l="l"/>
            <a:pathLst>
              <a:path h="896720" w="928806">
                <a:moveTo>
                  <a:pt x="0" y="0"/>
                </a:moveTo>
                <a:lnTo>
                  <a:pt x="928805" y="0"/>
                </a:lnTo>
                <a:lnTo>
                  <a:pt x="928805" y="896720"/>
                </a:lnTo>
                <a:lnTo>
                  <a:pt x="0" y="89672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7" id="27"/>
          <p:cNvSpPr/>
          <p:nvPr/>
        </p:nvSpPr>
        <p:spPr>
          <a:xfrm flipH="false" flipV="false" rot="0">
            <a:off x="7360700" y="4692048"/>
            <a:ext cx="995393" cy="955577"/>
          </a:xfrm>
          <a:custGeom>
            <a:avLst/>
            <a:gdLst/>
            <a:ahLst/>
            <a:cxnLst/>
            <a:rect r="r" b="b" t="t" l="l"/>
            <a:pathLst>
              <a:path h="955577" w="995393">
                <a:moveTo>
                  <a:pt x="0" y="0"/>
                </a:moveTo>
                <a:lnTo>
                  <a:pt x="995393" y="0"/>
                </a:lnTo>
                <a:lnTo>
                  <a:pt x="995393" y="955577"/>
                </a:lnTo>
                <a:lnTo>
                  <a:pt x="0" y="95557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28" id="28"/>
          <p:cNvSpPr/>
          <p:nvPr/>
        </p:nvSpPr>
        <p:spPr>
          <a:xfrm flipH="false" flipV="false" rot="0">
            <a:off x="9863887" y="4719021"/>
            <a:ext cx="1114987" cy="952807"/>
          </a:xfrm>
          <a:custGeom>
            <a:avLst/>
            <a:gdLst/>
            <a:ahLst/>
            <a:cxnLst/>
            <a:rect r="r" b="b" t="t" l="l"/>
            <a:pathLst>
              <a:path h="952807" w="1114987">
                <a:moveTo>
                  <a:pt x="0" y="0"/>
                </a:moveTo>
                <a:lnTo>
                  <a:pt x="1114987" y="0"/>
                </a:lnTo>
                <a:lnTo>
                  <a:pt x="1114987" y="952808"/>
                </a:lnTo>
                <a:lnTo>
                  <a:pt x="0" y="95280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29" id="29"/>
          <p:cNvSpPr/>
          <p:nvPr/>
        </p:nvSpPr>
        <p:spPr>
          <a:xfrm flipH="false" flipV="false" rot="0">
            <a:off x="12742983" y="4626922"/>
            <a:ext cx="831541" cy="952807"/>
          </a:xfrm>
          <a:custGeom>
            <a:avLst/>
            <a:gdLst/>
            <a:ahLst/>
            <a:cxnLst/>
            <a:rect r="r" b="b" t="t" l="l"/>
            <a:pathLst>
              <a:path h="952807" w="831541">
                <a:moveTo>
                  <a:pt x="0" y="0"/>
                </a:moveTo>
                <a:lnTo>
                  <a:pt x="831540" y="0"/>
                </a:lnTo>
                <a:lnTo>
                  <a:pt x="831540" y="952808"/>
                </a:lnTo>
                <a:lnTo>
                  <a:pt x="0" y="952808"/>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30" id="30"/>
          <p:cNvSpPr/>
          <p:nvPr/>
        </p:nvSpPr>
        <p:spPr>
          <a:xfrm flipH="false" flipV="false" rot="0">
            <a:off x="15164243" y="4675888"/>
            <a:ext cx="926844" cy="1084604"/>
          </a:xfrm>
          <a:custGeom>
            <a:avLst/>
            <a:gdLst/>
            <a:ahLst/>
            <a:cxnLst/>
            <a:rect r="r" b="b" t="t" l="l"/>
            <a:pathLst>
              <a:path h="1084604" w="926844">
                <a:moveTo>
                  <a:pt x="0" y="0"/>
                </a:moveTo>
                <a:lnTo>
                  <a:pt x="926844" y="0"/>
                </a:lnTo>
                <a:lnTo>
                  <a:pt x="926844" y="1084604"/>
                </a:lnTo>
                <a:lnTo>
                  <a:pt x="0" y="1084604"/>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TextBox 31" id="31"/>
          <p:cNvSpPr txBox="true"/>
          <p:nvPr/>
        </p:nvSpPr>
        <p:spPr>
          <a:xfrm rot="0">
            <a:off x="1324041" y="7065478"/>
            <a:ext cx="2467998" cy="616077"/>
          </a:xfrm>
          <a:prstGeom prst="rect">
            <a:avLst/>
          </a:prstGeom>
        </p:spPr>
        <p:txBody>
          <a:bodyPr anchor="t" rtlCol="false" tIns="0" lIns="0" bIns="0" rIns="0">
            <a:spAutoFit/>
          </a:bodyPr>
          <a:lstStyle/>
          <a:p>
            <a:pPr algn="ctr">
              <a:lnSpc>
                <a:spcPts val="2483"/>
              </a:lnSpc>
            </a:pPr>
            <a:r>
              <a:rPr lang="en-US" sz="1800" spc="176">
                <a:solidFill>
                  <a:srgbClr val="040506"/>
                </a:solidFill>
                <a:latin typeface="Montserrat Light"/>
              </a:rPr>
              <a:t>Start of the proposed solution</a:t>
            </a:r>
          </a:p>
        </p:txBody>
      </p:sp>
      <p:sp>
        <p:nvSpPr>
          <p:cNvPr name="TextBox 32" id="32"/>
          <p:cNvSpPr txBox="true"/>
          <p:nvPr/>
        </p:nvSpPr>
        <p:spPr>
          <a:xfrm rot="0">
            <a:off x="1584828" y="6496315"/>
            <a:ext cx="1986653" cy="426288"/>
          </a:xfrm>
          <a:prstGeom prst="rect">
            <a:avLst/>
          </a:prstGeom>
        </p:spPr>
        <p:txBody>
          <a:bodyPr anchor="t" rtlCol="false" tIns="0" lIns="0" bIns="0" rIns="0">
            <a:spAutoFit/>
          </a:bodyPr>
          <a:lstStyle/>
          <a:p>
            <a:pPr algn="ctr">
              <a:lnSpc>
                <a:spcPts val="3591"/>
              </a:lnSpc>
            </a:pPr>
            <a:r>
              <a:rPr lang="en-US" sz="2602" spc="36">
                <a:solidFill>
                  <a:srgbClr val="040506"/>
                </a:solidFill>
                <a:latin typeface="Montserrat Classic"/>
              </a:rPr>
              <a:t>January</a:t>
            </a:r>
          </a:p>
        </p:txBody>
      </p:sp>
      <p:sp>
        <p:nvSpPr>
          <p:cNvPr name="TextBox 33" id="33"/>
          <p:cNvSpPr txBox="true"/>
          <p:nvPr/>
        </p:nvSpPr>
        <p:spPr>
          <a:xfrm rot="0">
            <a:off x="3798092" y="1794047"/>
            <a:ext cx="3299271" cy="2511552"/>
          </a:xfrm>
          <a:prstGeom prst="rect">
            <a:avLst/>
          </a:prstGeom>
        </p:spPr>
        <p:txBody>
          <a:bodyPr anchor="t" rtlCol="false" tIns="0" lIns="0" bIns="0" rIns="0">
            <a:spAutoFit/>
          </a:bodyPr>
          <a:lstStyle/>
          <a:p>
            <a:pPr algn="ctr">
              <a:lnSpc>
                <a:spcPts val="2483"/>
              </a:lnSpc>
            </a:pPr>
            <a:r>
              <a:rPr lang="en-US" sz="1800" spc="176">
                <a:solidFill>
                  <a:srgbClr val="040506"/>
                </a:solidFill>
                <a:latin typeface="Montserrat Light Bold"/>
              </a:rPr>
              <a:t>Predictive Models</a:t>
            </a:r>
          </a:p>
          <a:p>
            <a:pPr algn="ctr">
              <a:lnSpc>
                <a:spcPts val="2483"/>
              </a:lnSpc>
            </a:pPr>
            <a:r>
              <a:rPr lang="en-US" sz="1800" spc="176">
                <a:solidFill>
                  <a:srgbClr val="040506"/>
                </a:solidFill>
                <a:latin typeface="Montserrat Light"/>
              </a:rPr>
              <a:t>Refine existing adherence prediction models with new data</a:t>
            </a:r>
          </a:p>
          <a:p>
            <a:pPr algn="ctr">
              <a:lnSpc>
                <a:spcPts val="2483"/>
              </a:lnSpc>
            </a:pPr>
            <a:r>
              <a:rPr lang="en-US" sz="1800" spc="176">
                <a:solidFill>
                  <a:srgbClr val="040506"/>
                </a:solidFill>
                <a:latin typeface="Montserrat Light"/>
              </a:rPr>
              <a:t>Implement models in R/Python to generate real-time risks</a:t>
            </a:r>
          </a:p>
          <a:p>
            <a:pPr algn="ctr">
              <a:lnSpc>
                <a:spcPts val="2483"/>
              </a:lnSpc>
            </a:pPr>
          </a:p>
        </p:txBody>
      </p:sp>
      <p:sp>
        <p:nvSpPr>
          <p:cNvPr name="TextBox 34" id="34"/>
          <p:cNvSpPr txBox="true"/>
          <p:nvPr/>
        </p:nvSpPr>
        <p:spPr>
          <a:xfrm rot="0">
            <a:off x="4454401" y="1234409"/>
            <a:ext cx="1986653" cy="426288"/>
          </a:xfrm>
          <a:prstGeom prst="rect">
            <a:avLst/>
          </a:prstGeom>
        </p:spPr>
        <p:txBody>
          <a:bodyPr anchor="t" rtlCol="false" tIns="0" lIns="0" bIns="0" rIns="0">
            <a:spAutoFit/>
          </a:bodyPr>
          <a:lstStyle/>
          <a:p>
            <a:pPr algn="ctr">
              <a:lnSpc>
                <a:spcPts val="3591"/>
              </a:lnSpc>
            </a:pPr>
            <a:r>
              <a:rPr lang="en-US" sz="2602" spc="36">
                <a:solidFill>
                  <a:srgbClr val="040506"/>
                </a:solidFill>
                <a:latin typeface="Montserrat Classic"/>
              </a:rPr>
              <a:t>March</a:t>
            </a:r>
          </a:p>
        </p:txBody>
      </p:sp>
      <p:sp>
        <p:nvSpPr>
          <p:cNvPr name="TextBox 35" id="35"/>
          <p:cNvSpPr txBox="true"/>
          <p:nvPr/>
        </p:nvSpPr>
        <p:spPr>
          <a:xfrm rot="0">
            <a:off x="8356093" y="1673314"/>
            <a:ext cx="4286154" cy="2511552"/>
          </a:xfrm>
          <a:prstGeom prst="rect">
            <a:avLst/>
          </a:prstGeom>
        </p:spPr>
        <p:txBody>
          <a:bodyPr anchor="t" rtlCol="false" tIns="0" lIns="0" bIns="0" rIns="0">
            <a:spAutoFit/>
          </a:bodyPr>
          <a:lstStyle/>
          <a:p>
            <a:pPr algn="ctr">
              <a:lnSpc>
                <a:spcPts val="2483"/>
              </a:lnSpc>
            </a:pPr>
            <a:r>
              <a:rPr lang="en-US" sz="1800" spc="176">
                <a:solidFill>
                  <a:srgbClr val="040506"/>
                </a:solidFill>
                <a:latin typeface="Montserrat Light Bold"/>
              </a:rPr>
              <a:t>Management Dashboard</a:t>
            </a:r>
          </a:p>
          <a:p>
            <a:pPr algn="ctr">
              <a:lnSpc>
                <a:spcPts val="2483"/>
              </a:lnSpc>
            </a:pPr>
            <a:r>
              <a:rPr lang="en-US" sz="1800" spc="176">
                <a:solidFill>
                  <a:srgbClr val="040506"/>
                </a:solidFill>
                <a:latin typeface="Montserrat Light"/>
              </a:rPr>
              <a:t>Interactive dashboard for monitoring adherence metrics</a:t>
            </a:r>
          </a:p>
          <a:p>
            <a:pPr algn="ctr">
              <a:lnSpc>
                <a:spcPts val="2483"/>
              </a:lnSpc>
            </a:pPr>
            <a:r>
              <a:rPr lang="en-US" sz="1800" spc="176">
                <a:solidFill>
                  <a:srgbClr val="040506"/>
                </a:solidFill>
                <a:latin typeface="Montserrat Light"/>
              </a:rPr>
              <a:t>Prioritize high-risk patients for outreach</a:t>
            </a:r>
          </a:p>
          <a:p>
            <a:pPr algn="ctr">
              <a:lnSpc>
                <a:spcPts val="2483"/>
              </a:lnSpc>
            </a:pPr>
            <a:r>
              <a:rPr lang="en-US" sz="1800" spc="176">
                <a:solidFill>
                  <a:srgbClr val="040506"/>
                </a:solidFill>
                <a:latin typeface="Montserrat Light"/>
              </a:rPr>
              <a:t>Filters to segment patients and trends</a:t>
            </a:r>
          </a:p>
          <a:p>
            <a:pPr algn="ctr">
              <a:lnSpc>
                <a:spcPts val="2483"/>
              </a:lnSpc>
            </a:pPr>
            <a:r>
              <a:rPr lang="en-US" sz="1800" spc="176">
                <a:solidFill>
                  <a:srgbClr val="040506"/>
                </a:solidFill>
                <a:latin typeface="Montserrat Light"/>
              </a:rPr>
              <a:t>. </a:t>
            </a:r>
          </a:p>
        </p:txBody>
      </p:sp>
      <p:sp>
        <p:nvSpPr>
          <p:cNvPr name="TextBox 36" id="36"/>
          <p:cNvSpPr txBox="true"/>
          <p:nvPr/>
        </p:nvSpPr>
        <p:spPr>
          <a:xfrm rot="0">
            <a:off x="9339121" y="1234409"/>
            <a:ext cx="1986653" cy="426288"/>
          </a:xfrm>
          <a:prstGeom prst="rect">
            <a:avLst/>
          </a:prstGeom>
        </p:spPr>
        <p:txBody>
          <a:bodyPr anchor="t" rtlCol="false" tIns="0" lIns="0" bIns="0" rIns="0">
            <a:spAutoFit/>
          </a:bodyPr>
          <a:lstStyle/>
          <a:p>
            <a:pPr algn="ctr">
              <a:lnSpc>
                <a:spcPts val="3591"/>
              </a:lnSpc>
            </a:pPr>
            <a:r>
              <a:rPr lang="en-US" sz="2602" spc="36">
                <a:solidFill>
                  <a:srgbClr val="040506"/>
                </a:solidFill>
                <a:latin typeface="Montserrat Classic"/>
              </a:rPr>
              <a:t>May</a:t>
            </a:r>
          </a:p>
        </p:txBody>
      </p:sp>
      <p:sp>
        <p:nvSpPr>
          <p:cNvPr name="TextBox 37" id="37"/>
          <p:cNvSpPr txBox="true"/>
          <p:nvPr/>
        </p:nvSpPr>
        <p:spPr>
          <a:xfrm rot="0">
            <a:off x="5386668" y="6894028"/>
            <a:ext cx="4943457" cy="2502027"/>
          </a:xfrm>
          <a:prstGeom prst="rect">
            <a:avLst/>
          </a:prstGeom>
        </p:spPr>
        <p:txBody>
          <a:bodyPr anchor="t" rtlCol="false" tIns="0" lIns="0" bIns="0" rIns="0">
            <a:spAutoFit/>
          </a:bodyPr>
          <a:lstStyle/>
          <a:p>
            <a:pPr algn="ctr">
              <a:lnSpc>
                <a:spcPts val="2483"/>
              </a:lnSpc>
            </a:pPr>
            <a:r>
              <a:rPr lang="en-US" sz="1800" spc="176">
                <a:solidFill>
                  <a:srgbClr val="040506"/>
                </a:solidFill>
                <a:latin typeface="Montserrat Light"/>
              </a:rPr>
              <a:t>Develop library of outreach packages (email, text, mail, phone scripts)</a:t>
            </a:r>
          </a:p>
          <a:p>
            <a:pPr algn="ctr">
              <a:lnSpc>
                <a:spcPts val="2483"/>
              </a:lnSpc>
            </a:pPr>
            <a:r>
              <a:rPr lang="en-US" sz="1800" spc="176">
                <a:solidFill>
                  <a:srgbClr val="040506"/>
                </a:solidFill>
                <a:latin typeface="Montserrat Light"/>
              </a:rPr>
              <a:t>Tailor interventions to specific adherence risk factors</a:t>
            </a:r>
          </a:p>
          <a:p>
            <a:pPr algn="ctr">
              <a:lnSpc>
                <a:spcPts val="2483"/>
              </a:lnSpc>
            </a:pPr>
            <a:r>
              <a:rPr lang="en-US" sz="1800" spc="176">
                <a:solidFill>
                  <a:srgbClr val="040506"/>
                </a:solidFill>
                <a:latin typeface="Montserrat Light"/>
              </a:rPr>
              <a:t>Review clinical messaging with client physicians</a:t>
            </a:r>
          </a:p>
          <a:p>
            <a:pPr algn="ctr">
              <a:lnSpc>
                <a:spcPts val="2483"/>
              </a:lnSpc>
            </a:pPr>
          </a:p>
        </p:txBody>
      </p:sp>
      <p:sp>
        <p:nvSpPr>
          <p:cNvPr name="TextBox 38" id="38"/>
          <p:cNvSpPr txBox="true"/>
          <p:nvPr/>
        </p:nvSpPr>
        <p:spPr>
          <a:xfrm rot="0">
            <a:off x="6936790" y="6422013"/>
            <a:ext cx="1986653" cy="426288"/>
          </a:xfrm>
          <a:prstGeom prst="rect">
            <a:avLst/>
          </a:prstGeom>
        </p:spPr>
        <p:txBody>
          <a:bodyPr anchor="t" rtlCol="false" tIns="0" lIns="0" bIns="0" rIns="0">
            <a:spAutoFit/>
          </a:bodyPr>
          <a:lstStyle/>
          <a:p>
            <a:pPr algn="ctr">
              <a:lnSpc>
                <a:spcPts val="3591"/>
              </a:lnSpc>
            </a:pPr>
            <a:r>
              <a:rPr lang="en-US" sz="2602" spc="36">
                <a:solidFill>
                  <a:srgbClr val="040506"/>
                </a:solidFill>
                <a:latin typeface="Montserrat Classic"/>
              </a:rPr>
              <a:t>April</a:t>
            </a:r>
          </a:p>
        </p:txBody>
      </p:sp>
      <p:sp>
        <p:nvSpPr>
          <p:cNvPr name="TextBox 39" id="39"/>
          <p:cNvSpPr txBox="true"/>
          <p:nvPr/>
        </p:nvSpPr>
        <p:spPr>
          <a:xfrm rot="0">
            <a:off x="10736562" y="7110864"/>
            <a:ext cx="5133634" cy="2825877"/>
          </a:xfrm>
          <a:prstGeom prst="rect">
            <a:avLst/>
          </a:prstGeom>
        </p:spPr>
        <p:txBody>
          <a:bodyPr anchor="t" rtlCol="false" tIns="0" lIns="0" bIns="0" rIns="0">
            <a:spAutoFit/>
          </a:bodyPr>
          <a:lstStyle/>
          <a:p>
            <a:pPr algn="ctr">
              <a:lnSpc>
                <a:spcPts val="2483"/>
              </a:lnSpc>
            </a:pPr>
            <a:r>
              <a:rPr lang="en-US" sz="1800" spc="176">
                <a:solidFill>
                  <a:srgbClr val="040506"/>
                </a:solidFill>
                <a:latin typeface="Montserrat Light Bold"/>
              </a:rPr>
              <a:t>Patient Mobile App</a:t>
            </a:r>
          </a:p>
          <a:p>
            <a:pPr algn="ctr">
              <a:lnSpc>
                <a:spcPts val="2483"/>
              </a:lnSpc>
            </a:pPr>
            <a:r>
              <a:rPr lang="en-US" sz="1800" spc="176">
                <a:solidFill>
                  <a:srgbClr val="040506"/>
                </a:solidFill>
                <a:latin typeface="Montserrat Light"/>
              </a:rPr>
              <a:t>Mobile app for patients to view medications, set reminders</a:t>
            </a:r>
          </a:p>
          <a:p>
            <a:pPr algn="ctr">
              <a:lnSpc>
                <a:spcPts val="2483"/>
              </a:lnSpc>
            </a:pPr>
            <a:r>
              <a:rPr lang="en-US" sz="1800" spc="176">
                <a:solidFill>
                  <a:srgbClr val="040506"/>
                </a:solidFill>
                <a:latin typeface="Montserrat Light"/>
              </a:rPr>
              <a:t>Educational content and motivational messaging</a:t>
            </a:r>
          </a:p>
          <a:p>
            <a:pPr algn="ctr">
              <a:lnSpc>
                <a:spcPts val="2483"/>
              </a:lnSpc>
            </a:pPr>
            <a:r>
              <a:rPr lang="en-US" sz="1800" spc="176">
                <a:solidFill>
                  <a:srgbClr val="040506"/>
                </a:solidFill>
                <a:latin typeface="Montserrat Light"/>
              </a:rPr>
              <a:t>Ability to report issues directly to care team</a:t>
            </a:r>
          </a:p>
          <a:p>
            <a:pPr algn="ctr">
              <a:lnSpc>
                <a:spcPts val="2483"/>
              </a:lnSpc>
            </a:pPr>
          </a:p>
          <a:p>
            <a:pPr algn="ctr">
              <a:lnSpc>
                <a:spcPts val="2483"/>
              </a:lnSpc>
            </a:pPr>
          </a:p>
        </p:txBody>
      </p:sp>
      <p:sp>
        <p:nvSpPr>
          <p:cNvPr name="TextBox 40" id="40"/>
          <p:cNvSpPr txBox="true"/>
          <p:nvPr/>
        </p:nvSpPr>
        <p:spPr>
          <a:xfrm rot="0">
            <a:off x="12288751" y="6522651"/>
            <a:ext cx="1986653" cy="426288"/>
          </a:xfrm>
          <a:prstGeom prst="rect">
            <a:avLst/>
          </a:prstGeom>
        </p:spPr>
        <p:txBody>
          <a:bodyPr anchor="t" rtlCol="false" tIns="0" lIns="0" bIns="0" rIns="0">
            <a:spAutoFit/>
          </a:bodyPr>
          <a:lstStyle/>
          <a:p>
            <a:pPr algn="ctr">
              <a:lnSpc>
                <a:spcPts val="3591"/>
              </a:lnSpc>
            </a:pPr>
            <a:r>
              <a:rPr lang="en-US" sz="2602" spc="36">
                <a:solidFill>
                  <a:srgbClr val="040506"/>
                </a:solidFill>
                <a:latin typeface="Montserrat Classic"/>
              </a:rPr>
              <a:t>June</a:t>
            </a:r>
          </a:p>
        </p:txBody>
      </p:sp>
      <p:sp>
        <p:nvSpPr>
          <p:cNvPr name="TextBox 41" id="41"/>
          <p:cNvSpPr txBox="true"/>
          <p:nvPr/>
        </p:nvSpPr>
        <p:spPr>
          <a:xfrm rot="0">
            <a:off x="13422631" y="1732674"/>
            <a:ext cx="4420347" cy="2197227"/>
          </a:xfrm>
          <a:prstGeom prst="rect">
            <a:avLst/>
          </a:prstGeom>
        </p:spPr>
        <p:txBody>
          <a:bodyPr anchor="t" rtlCol="false" tIns="0" lIns="0" bIns="0" rIns="0">
            <a:spAutoFit/>
          </a:bodyPr>
          <a:lstStyle/>
          <a:p>
            <a:pPr algn="ctr">
              <a:lnSpc>
                <a:spcPts val="2483"/>
              </a:lnSpc>
            </a:pPr>
            <a:r>
              <a:rPr lang="en-US" sz="1800" spc="176">
                <a:solidFill>
                  <a:srgbClr val="040506"/>
                </a:solidFill>
                <a:latin typeface="Montserrat Light Bold"/>
              </a:rPr>
              <a:t>Final Report</a:t>
            </a:r>
          </a:p>
          <a:p>
            <a:pPr algn="ctr">
              <a:lnSpc>
                <a:spcPts val="2483"/>
              </a:lnSpc>
            </a:pPr>
            <a:r>
              <a:rPr lang="en-US" sz="1800" spc="176">
                <a:solidFill>
                  <a:srgbClr val="040506"/>
                </a:solidFill>
                <a:latin typeface="Montserrat Light"/>
              </a:rPr>
              <a:t>Documents project methodology, results, recommendations</a:t>
            </a:r>
          </a:p>
          <a:p>
            <a:pPr algn="ctr">
              <a:lnSpc>
                <a:spcPts val="2483"/>
              </a:lnSpc>
            </a:pPr>
            <a:r>
              <a:rPr lang="en-US" sz="1800" spc="176">
                <a:solidFill>
                  <a:srgbClr val="040506"/>
                </a:solidFill>
                <a:latin typeface="Montserrat Light"/>
              </a:rPr>
              <a:t>Blueprint for ongoing model refinement and optimization</a:t>
            </a:r>
          </a:p>
          <a:p>
            <a:pPr algn="ctr">
              <a:lnSpc>
                <a:spcPts val="2483"/>
              </a:lnSpc>
            </a:pPr>
          </a:p>
        </p:txBody>
      </p:sp>
      <p:sp>
        <p:nvSpPr>
          <p:cNvPr name="TextBox 42" id="42"/>
          <p:cNvSpPr txBox="true"/>
          <p:nvPr/>
        </p:nvSpPr>
        <p:spPr>
          <a:xfrm rot="0">
            <a:off x="14690230" y="1234409"/>
            <a:ext cx="1986653" cy="426288"/>
          </a:xfrm>
          <a:prstGeom prst="rect">
            <a:avLst/>
          </a:prstGeom>
        </p:spPr>
        <p:txBody>
          <a:bodyPr anchor="t" rtlCol="false" tIns="0" lIns="0" bIns="0" rIns="0">
            <a:spAutoFit/>
          </a:bodyPr>
          <a:lstStyle/>
          <a:p>
            <a:pPr algn="ctr">
              <a:lnSpc>
                <a:spcPts val="3591"/>
              </a:lnSpc>
            </a:pPr>
            <a:r>
              <a:rPr lang="en-US" sz="2602" spc="36">
                <a:solidFill>
                  <a:srgbClr val="040506"/>
                </a:solidFill>
                <a:latin typeface="Montserrat Classic"/>
              </a:rPr>
              <a:t>July</a:t>
            </a:r>
          </a:p>
        </p:txBody>
      </p:sp>
      <p:sp>
        <p:nvSpPr>
          <p:cNvPr name="TextBox 43" id="43"/>
          <p:cNvSpPr txBox="true"/>
          <p:nvPr/>
        </p:nvSpPr>
        <p:spPr>
          <a:xfrm rot="0">
            <a:off x="6170177" y="269342"/>
            <a:ext cx="6236384" cy="898392"/>
          </a:xfrm>
          <a:prstGeom prst="rect">
            <a:avLst/>
          </a:prstGeom>
        </p:spPr>
        <p:txBody>
          <a:bodyPr anchor="t" rtlCol="false" tIns="0" lIns="0" bIns="0" rIns="0">
            <a:spAutoFit/>
          </a:bodyPr>
          <a:lstStyle/>
          <a:p>
            <a:pPr algn="l" marL="0" indent="0" lvl="0">
              <a:lnSpc>
                <a:spcPts val="7291"/>
              </a:lnSpc>
              <a:spcBef>
                <a:spcPct val="0"/>
              </a:spcBef>
            </a:pPr>
            <a:r>
              <a:rPr lang="en-US" sz="5283" spc="184">
                <a:solidFill>
                  <a:srgbClr val="010101"/>
                </a:solidFill>
                <a:latin typeface="Archivo Black"/>
              </a:rPr>
              <a:t>DELIVERABLES</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9731123" y="2607270"/>
            <a:ext cx="6422296" cy="6422996"/>
            <a:chOff x="0" y="0"/>
            <a:chExt cx="6603840" cy="6604560"/>
          </a:xfrm>
        </p:grpSpPr>
        <p:sp>
          <p:nvSpPr>
            <p:cNvPr name="Freeform 4" id="4"/>
            <p:cNvSpPr/>
            <p:nvPr/>
          </p:nvSpPr>
          <p:spPr>
            <a:xfrm flipH="false" flipV="false" rot="0">
              <a:off x="0" y="0"/>
              <a:ext cx="6603873" cy="6604508"/>
            </a:xfrm>
            <a:custGeom>
              <a:avLst/>
              <a:gdLst/>
              <a:ahLst/>
              <a:cxnLst/>
              <a:rect r="r" b="b" t="t" l="l"/>
              <a:pathLst>
                <a:path h="6604508" w="6603873">
                  <a:moveTo>
                    <a:pt x="0" y="3302254"/>
                  </a:moveTo>
                  <a:cubicBezTo>
                    <a:pt x="0" y="1478534"/>
                    <a:pt x="1478280" y="0"/>
                    <a:pt x="3301873" y="0"/>
                  </a:cubicBezTo>
                  <a:lnTo>
                    <a:pt x="3301873" y="25527"/>
                  </a:lnTo>
                  <a:lnTo>
                    <a:pt x="3301873" y="0"/>
                  </a:lnTo>
                  <a:cubicBezTo>
                    <a:pt x="5125466" y="0"/>
                    <a:pt x="6603873" y="1478534"/>
                    <a:pt x="6603873" y="3302254"/>
                  </a:cubicBezTo>
                  <a:cubicBezTo>
                    <a:pt x="6603873" y="5125974"/>
                    <a:pt x="5125466" y="6604508"/>
                    <a:pt x="3301873" y="6604508"/>
                  </a:cubicBezTo>
                  <a:lnTo>
                    <a:pt x="3301873" y="6578981"/>
                  </a:lnTo>
                  <a:lnTo>
                    <a:pt x="3301873" y="6604508"/>
                  </a:lnTo>
                  <a:cubicBezTo>
                    <a:pt x="1478280" y="6604508"/>
                    <a:pt x="0" y="5126101"/>
                    <a:pt x="0" y="3302254"/>
                  </a:cubicBezTo>
                  <a:lnTo>
                    <a:pt x="25527" y="3302254"/>
                  </a:lnTo>
                  <a:lnTo>
                    <a:pt x="46990" y="3316097"/>
                  </a:lnTo>
                  <a:cubicBezTo>
                    <a:pt x="40894" y="3325622"/>
                    <a:pt x="29210" y="3330067"/>
                    <a:pt x="18288" y="3326892"/>
                  </a:cubicBezTo>
                  <a:cubicBezTo>
                    <a:pt x="7366" y="3323717"/>
                    <a:pt x="0" y="3313684"/>
                    <a:pt x="0" y="3302254"/>
                  </a:cubicBezTo>
                  <a:moveTo>
                    <a:pt x="51181" y="3302254"/>
                  </a:moveTo>
                  <a:lnTo>
                    <a:pt x="25527" y="3302254"/>
                  </a:lnTo>
                  <a:lnTo>
                    <a:pt x="4064" y="3288538"/>
                  </a:lnTo>
                  <a:cubicBezTo>
                    <a:pt x="10160" y="3279013"/>
                    <a:pt x="21844" y="3274568"/>
                    <a:pt x="32766" y="3277743"/>
                  </a:cubicBezTo>
                  <a:cubicBezTo>
                    <a:pt x="43688" y="3280918"/>
                    <a:pt x="51181" y="3290951"/>
                    <a:pt x="51181" y="3302254"/>
                  </a:cubicBezTo>
                  <a:cubicBezTo>
                    <a:pt x="51181" y="5097780"/>
                    <a:pt x="1506601" y="6553454"/>
                    <a:pt x="3302000" y="6553454"/>
                  </a:cubicBezTo>
                  <a:cubicBezTo>
                    <a:pt x="5097399" y="6553454"/>
                    <a:pt x="6552819" y="5097907"/>
                    <a:pt x="6552819" y="3302254"/>
                  </a:cubicBezTo>
                  <a:lnTo>
                    <a:pt x="6578346" y="3302254"/>
                  </a:lnTo>
                  <a:lnTo>
                    <a:pt x="6552819" y="3302254"/>
                  </a:lnTo>
                  <a:cubicBezTo>
                    <a:pt x="6552819" y="1506728"/>
                    <a:pt x="5097399" y="51054"/>
                    <a:pt x="3302000" y="51054"/>
                  </a:cubicBezTo>
                  <a:lnTo>
                    <a:pt x="3302000" y="25527"/>
                  </a:lnTo>
                  <a:lnTo>
                    <a:pt x="3302000" y="51181"/>
                  </a:lnTo>
                  <a:cubicBezTo>
                    <a:pt x="1506601" y="51181"/>
                    <a:pt x="51181" y="1506728"/>
                    <a:pt x="51181" y="3302381"/>
                  </a:cubicBezTo>
                  <a:close/>
                </a:path>
              </a:pathLst>
            </a:custGeom>
            <a:solidFill>
              <a:srgbClr val="999999"/>
            </a:solidFill>
          </p:spPr>
        </p:sp>
      </p:grpSp>
      <p:grpSp>
        <p:nvGrpSpPr>
          <p:cNvPr name="Group 5" id="5"/>
          <p:cNvGrpSpPr/>
          <p:nvPr/>
        </p:nvGrpSpPr>
        <p:grpSpPr>
          <a:xfrm rot="0">
            <a:off x="10787440" y="3658442"/>
            <a:ext cx="4258208" cy="4152857"/>
            <a:chOff x="0" y="0"/>
            <a:chExt cx="4378578" cy="4270249"/>
          </a:xfrm>
        </p:grpSpPr>
        <p:sp>
          <p:nvSpPr>
            <p:cNvPr name="Freeform 6" id="6"/>
            <p:cNvSpPr/>
            <p:nvPr/>
          </p:nvSpPr>
          <p:spPr>
            <a:xfrm flipH="false" flipV="false" rot="0">
              <a:off x="0" y="0"/>
              <a:ext cx="4378465" cy="4270139"/>
            </a:xfrm>
            <a:custGeom>
              <a:avLst/>
              <a:gdLst/>
              <a:ahLst/>
              <a:cxnLst/>
              <a:rect r="r" b="b" t="t" l="l"/>
              <a:pathLst>
                <a:path h="4270139" w="4378465">
                  <a:moveTo>
                    <a:pt x="0" y="2135069"/>
                  </a:moveTo>
                  <a:cubicBezTo>
                    <a:pt x="0" y="955951"/>
                    <a:pt x="980202" y="0"/>
                    <a:pt x="2189233" y="0"/>
                  </a:cubicBezTo>
                  <a:cubicBezTo>
                    <a:pt x="3398264" y="0"/>
                    <a:pt x="4378465" y="955951"/>
                    <a:pt x="4378465" y="2135069"/>
                  </a:cubicBezTo>
                  <a:cubicBezTo>
                    <a:pt x="4378465" y="3314188"/>
                    <a:pt x="3398264" y="4270139"/>
                    <a:pt x="2189233" y="4270139"/>
                  </a:cubicBezTo>
                  <a:cubicBezTo>
                    <a:pt x="980202" y="4270139"/>
                    <a:pt x="0" y="3314188"/>
                    <a:pt x="0" y="2135069"/>
                  </a:cubicBezTo>
                  <a:close/>
                </a:path>
              </a:pathLst>
            </a:custGeom>
            <a:gradFill rotWithShape="true">
              <a:gsLst>
                <a:gs pos="0">
                  <a:srgbClr val="000000">
                    <a:alpha val="100000"/>
                  </a:srgbClr>
                </a:gs>
                <a:gs pos="100000">
                  <a:srgbClr val="555555">
                    <a:alpha val="100000"/>
                  </a:srgbClr>
                </a:gs>
              </a:gsLst>
              <a:lin ang="0"/>
            </a:gradFill>
          </p:spPr>
        </p:sp>
      </p:grpSp>
      <p:grpSp>
        <p:nvGrpSpPr>
          <p:cNvPr name="Group 7" id="7"/>
          <p:cNvGrpSpPr/>
          <p:nvPr/>
        </p:nvGrpSpPr>
        <p:grpSpPr>
          <a:xfrm rot="0">
            <a:off x="12238213" y="1950126"/>
            <a:ext cx="1404615" cy="1404615"/>
            <a:chOff x="0" y="0"/>
            <a:chExt cx="1444320" cy="1444320"/>
          </a:xfrm>
        </p:grpSpPr>
        <p:sp>
          <p:nvSpPr>
            <p:cNvPr name="Freeform 8" id="8"/>
            <p:cNvSpPr/>
            <p:nvPr/>
          </p:nvSpPr>
          <p:spPr>
            <a:xfrm flipH="false" flipV="false" rot="0">
              <a:off x="0" y="0"/>
              <a:ext cx="1444244" cy="1444244"/>
            </a:xfrm>
            <a:custGeom>
              <a:avLst/>
              <a:gdLst/>
              <a:ahLst/>
              <a:cxnLst/>
              <a:rect r="r" b="b" t="t" l="l"/>
              <a:pathLst>
                <a:path h="1444244" w="1444244">
                  <a:moveTo>
                    <a:pt x="0" y="722122"/>
                  </a:moveTo>
                  <a:cubicBezTo>
                    <a:pt x="0" y="323342"/>
                    <a:pt x="323342" y="0"/>
                    <a:pt x="722122" y="0"/>
                  </a:cubicBezTo>
                  <a:cubicBezTo>
                    <a:pt x="1120902" y="0"/>
                    <a:pt x="1444244" y="323342"/>
                    <a:pt x="1444244" y="722122"/>
                  </a:cubicBezTo>
                  <a:cubicBezTo>
                    <a:pt x="1444244" y="1120902"/>
                    <a:pt x="1120902" y="1444244"/>
                    <a:pt x="722122" y="1444244"/>
                  </a:cubicBezTo>
                  <a:cubicBezTo>
                    <a:pt x="323342" y="1444244"/>
                    <a:pt x="0" y="1121029"/>
                    <a:pt x="0" y="722122"/>
                  </a:cubicBezTo>
                  <a:close/>
                </a:path>
              </a:pathLst>
            </a:custGeom>
            <a:gradFill rotWithShape="true">
              <a:gsLst>
                <a:gs pos="0">
                  <a:srgbClr val="000000">
                    <a:alpha val="100000"/>
                  </a:srgbClr>
                </a:gs>
                <a:gs pos="100000">
                  <a:srgbClr val="555555">
                    <a:alpha val="100000"/>
                  </a:srgbClr>
                </a:gs>
              </a:gsLst>
              <a:lin ang="0"/>
            </a:gradFill>
          </p:spPr>
        </p:sp>
      </p:grpSp>
      <p:grpSp>
        <p:nvGrpSpPr>
          <p:cNvPr name="Group 9" id="9"/>
          <p:cNvGrpSpPr/>
          <p:nvPr/>
        </p:nvGrpSpPr>
        <p:grpSpPr>
          <a:xfrm rot="0">
            <a:off x="15335228" y="4145274"/>
            <a:ext cx="1404615" cy="1405315"/>
            <a:chOff x="0" y="0"/>
            <a:chExt cx="1444320" cy="1445040"/>
          </a:xfrm>
        </p:grpSpPr>
        <p:sp>
          <p:nvSpPr>
            <p:cNvPr name="Freeform 10" id="10"/>
            <p:cNvSpPr/>
            <p:nvPr/>
          </p:nvSpPr>
          <p:spPr>
            <a:xfrm flipH="false" flipV="false" rot="0">
              <a:off x="0" y="0"/>
              <a:ext cx="1444244" cy="1445006"/>
            </a:xfrm>
            <a:custGeom>
              <a:avLst/>
              <a:gdLst/>
              <a:ahLst/>
              <a:cxnLst/>
              <a:rect r="r" b="b" t="t" l="l"/>
              <a:pathLst>
                <a:path h="1445006" w="1444244">
                  <a:moveTo>
                    <a:pt x="0" y="722503"/>
                  </a:moveTo>
                  <a:cubicBezTo>
                    <a:pt x="0" y="323469"/>
                    <a:pt x="323342" y="0"/>
                    <a:pt x="722122" y="0"/>
                  </a:cubicBezTo>
                  <a:cubicBezTo>
                    <a:pt x="1120902" y="0"/>
                    <a:pt x="1444244" y="323469"/>
                    <a:pt x="1444244" y="722503"/>
                  </a:cubicBezTo>
                  <a:cubicBezTo>
                    <a:pt x="1444244" y="1121537"/>
                    <a:pt x="1120902" y="1445006"/>
                    <a:pt x="722122" y="1445006"/>
                  </a:cubicBezTo>
                  <a:cubicBezTo>
                    <a:pt x="323342" y="1445006"/>
                    <a:pt x="0" y="1121537"/>
                    <a:pt x="0" y="722503"/>
                  </a:cubicBezTo>
                  <a:close/>
                </a:path>
              </a:pathLst>
            </a:custGeom>
            <a:gradFill rotWithShape="true">
              <a:gsLst>
                <a:gs pos="0">
                  <a:srgbClr val="000000">
                    <a:alpha val="100000"/>
                  </a:srgbClr>
                </a:gs>
                <a:gs pos="100000">
                  <a:srgbClr val="555555">
                    <a:alpha val="100000"/>
                  </a:srgbClr>
                </a:gs>
              </a:gsLst>
              <a:lin ang="0"/>
            </a:gradFill>
          </p:spPr>
        </p:sp>
      </p:grpSp>
      <p:grpSp>
        <p:nvGrpSpPr>
          <p:cNvPr name="Group 11" id="11"/>
          <p:cNvGrpSpPr/>
          <p:nvPr/>
        </p:nvGrpSpPr>
        <p:grpSpPr>
          <a:xfrm rot="0">
            <a:off x="14180587" y="7721229"/>
            <a:ext cx="1404615" cy="1404615"/>
            <a:chOff x="0" y="0"/>
            <a:chExt cx="1444320" cy="1444320"/>
          </a:xfrm>
        </p:grpSpPr>
        <p:sp>
          <p:nvSpPr>
            <p:cNvPr name="Freeform 12" id="12"/>
            <p:cNvSpPr/>
            <p:nvPr/>
          </p:nvSpPr>
          <p:spPr>
            <a:xfrm flipH="false" flipV="false" rot="0">
              <a:off x="0" y="0"/>
              <a:ext cx="1444244" cy="1444244"/>
            </a:xfrm>
            <a:custGeom>
              <a:avLst/>
              <a:gdLst/>
              <a:ahLst/>
              <a:cxnLst/>
              <a:rect r="r" b="b" t="t" l="l"/>
              <a:pathLst>
                <a:path h="1444244" w="1444244">
                  <a:moveTo>
                    <a:pt x="0" y="722122"/>
                  </a:moveTo>
                  <a:cubicBezTo>
                    <a:pt x="0" y="323342"/>
                    <a:pt x="323342" y="0"/>
                    <a:pt x="722122" y="0"/>
                  </a:cubicBezTo>
                  <a:cubicBezTo>
                    <a:pt x="1120902" y="0"/>
                    <a:pt x="1444244" y="323342"/>
                    <a:pt x="1444244" y="722122"/>
                  </a:cubicBezTo>
                  <a:cubicBezTo>
                    <a:pt x="1444244" y="1120902"/>
                    <a:pt x="1120902" y="1444244"/>
                    <a:pt x="722122" y="1444244"/>
                  </a:cubicBezTo>
                  <a:cubicBezTo>
                    <a:pt x="323342" y="1444244"/>
                    <a:pt x="0" y="1121029"/>
                    <a:pt x="0" y="722122"/>
                  </a:cubicBezTo>
                  <a:close/>
                </a:path>
              </a:pathLst>
            </a:custGeom>
            <a:gradFill rotWithShape="true">
              <a:gsLst>
                <a:gs pos="0">
                  <a:srgbClr val="000000">
                    <a:alpha val="100000"/>
                  </a:srgbClr>
                </a:gs>
                <a:gs pos="100000">
                  <a:srgbClr val="555555">
                    <a:alpha val="100000"/>
                  </a:srgbClr>
                </a:gs>
              </a:gsLst>
              <a:lin ang="0"/>
            </a:gradFill>
          </p:spPr>
        </p:sp>
      </p:grpSp>
      <p:grpSp>
        <p:nvGrpSpPr>
          <p:cNvPr name="Group 13" id="13"/>
          <p:cNvGrpSpPr/>
          <p:nvPr/>
        </p:nvGrpSpPr>
        <p:grpSpPr>
          <a:xfrm rot="0">
            <a:off x="10376364" y="7721229"/>
            <a:ext cx="1404615" cy="1404615"/>
            <a:chOff x="0" y="0"/>
            <a:chExt cx="1444320" cy="1444320"/>
          </a:xfrm>
        </p:grpSpPr>
        <p:sp>
          <p:nvSpPr>
            <p:cNvPr name="Freeform 14" id="14"/>
            <p:cNvSpPr/>
            <p:nvPr/>
          </p:nvSpPr>
          <p:spPr>
            <a:xfrm flipH="false" flipV="false" rot="0">
              <a:off x="0" y="0"/>
              <a:ext cx="1444244" cy="1444244"/>
            </a:xfrm>
            <a:custGeom>
              <a:avLst/>
              <a:gdLst/>
              <a:ahLst/>
              <a:cxnLst/>
              <a:rect r="r" b="b" t="t" l="l"/>
              <a:pathLst>
                <a:path h="1444244" w="1444244">
                  <a:moveTo>
                    <a:pt x="0" y="722122"/>
                  </a:moveTo>
                  <a:cubicBezTo>
                    <a:pt x="0" y="323342"/>
                    <a:pt x="323342" y="0"/>
                    <a:pt x="722122" y="0"/>
                  </a:cubicBezTo>
                  <a:cubicBezTo>
                    <a:pt x="1120902" y="0"/>
                    <a:pt x="1444244" y="323342"/>
                    <a:pt x="1444244" y="722122"/>
                  </a:cubicBezTo>
                  <a:cubicBezTo>
                    <a:pt x="1444244" y="1120902"/>
                    <a:pt x="1120902" y="1444244"/>
                    <a:pt x="722122" y="1444244"/>
                  </a:cubicBezTo>
                  <a:cubicBezTo>
                    <a:pt x="323342" y="1444244"/>
                    <a:pt x="0" y="1121029"/>
                    <a:pt x="0" y="722122"/>
                  </a:cubicBezTo>
                  <a:close/>
                </a:path>
              </a:pathLst>
            </a:custGeom>
            <a:gradFill rotWithShape="true">
              <a:gsLst>
                <a:gs pos="0">
                  <a:srgbClr val="000000">
                    <a:alpha val="100000"/>
                  </a:srgbClr>
                </a:gs>
                <a:gs pos="100000">
                  <a:srgbClr val="555555">
                    <a:alpha val="100000"/>
                  </a:srgbClr>
                </a:gs>
              </a:gsLst>
              <a:lin ang="0"/>
            </a:gradFill>
          </p:spPr>
        </p:sp>
      </p:grpSp>
      <p:grpSp>
        <p:nvGrpSpPr>
          <p:cNvPr name="Group 15" id="15"/>
          <p:cNvGrpSpPr/>
          <p:nvPr/>
        </p:nvGrpSpPr>
        <p:grpSpPr>
          <a:xfrm rot="0">
            <a:off x="9144000" y="4145274"/>
            <a:ext cx="1405315" cy="1405315"/>
            <a:chOff x="0" y="0"/>
            <a:chExt cx="1445040" cy="1445040"/>
          </a:xfrm>
        </p:grpSpPr>
        <p:sp>
          <p:nvSpPr>
            <p:cNvPr name="Freeform 16" id="16"/>
            <p:cNvSpPr/>
            <p:nvPr/>
          </p:nvSpPr>
          <p:spPr>
            <a:xfrm flipH="false" flipV="false" rot="0">
              <a:off x="0" y="0"/>
              <a:ext cx="1445006" cy="1445006"/>
            </a:xfrm>
            <a:custGeom>
              <a:avLst/>
              <a:gdLst/>
              <a:ahLst/>
              <a:cxnLst/>
              <a:rect r="r" b="b" t="t" l="l"/>
              <a:pathLst>
                <a:path h="1445006" w="1445006">
                  <a:moveTo>
                    <a:pt x="0" y="722503"/>
                  </a:moveTo>
                  <a:cubicBezTo>
                    <a:pt x="0" y="323469"/>
                    <a:pt x="323469" y="0"/>
                    <a:pt x="722503" y="0"/>
                  </a:cubicBezTo>
                  <a:cubicBezTo>
                    <a:pt x="1121537" y="0"/>
                    <a:pt x="1445006" y="323469"/>
                    <a:pt x="1445006" y="722503"/>
                  </a:cubicBezTo>
                  <a:cubicBezTo>
                    <a:pt x="1445006" y="1121537"/>
                    <a:pt x="1121537" y="1445006"/>
                    <a:pt x="722503" y="1445006"/>
                  </a:cubicBezTo>
                  <a:cubicBezTo>
                    <a:pt x="323469" y="1445006"/>
                    <a:pt x="0" y="1121537"/>
                    <a:pt x="0" y="722503"/>
                  </a:cubicBezTo>
                  <a:close/>
                </a:path>
              </a:pathLst>
            </a:custGeom>
            <a:gradFill rotWithShape="true">
              <a:gsLst>
                <a:gs pos="0">
                  <a:srgbClr val="000000">
                    <a:alpha val="100000"/>
                  </a:srgbClr>
                </a:gs>
                <a:gs pos="100000">
                  <a:srgbClr val="555555">
                    <a:alpha val="100000"/>
                  </a:srgbClr>
                </a:gs>
              </a:gsLst>
              <a:lin ang="0"/>
            </a:gradFill>
          </p:spPr>
        </p:sp>
      </p:grpSp>
      <p:sp>
        <p:nvSpPr>
          <p:cNvPr name="TextBox 17" id="17"/>
          <p:cNvSpPr txBox="true"/>
          <p:nvPr/>
        </p:nvSpPr>
        <p:spPr>
          <a:xfrm rot="0">
            <a:off x="2071827" y="1477751"/>
            <a:ext cx="6015768" cy="1024890"/>
          </a:xfrm>
          <a:prstGeom prst="rect">
            <a:avLst/>
          </a:prstGeom>
        </p:spPr>
        <p:txBody>
          <a:bodyPr anchor="t" rtlCol="false" tIns="0" lIns="0" bIns="0" rIns="0">
            <a:spAutoFit/>
          </a:bodyPr>
          <a:lstStyle/>
          <a:p>
            <a:pPr algn="ctr" marL="0" indent="0" lvl="0">
              <a:lnSpc>
                <a:spcPts val="8280"/>
              </a:lnSpc>
              <a:spcBef>
                <a:spcPct val="0"/>
              </a:spcBef>
            </a:pPr>
            <a:r>
              <a:rPr lang="en-US" sz="6000" spc="210">
                <a:solidFill>
                  <a:srgbClr val="010101"/>
                </a:solidFill>
                <a:latin typeface="Archivo Black"/>
              </a:rPr>
              <a:t>BUDGET</a:t>
            </a:r>
          </a:p>
        </p:txBody>
      </p:sp>
      <p:sp>
        <p:nvSpPr>
          <p:cNvPr name="TextBox 18" id="18"/>
          <p:cNvSpPr txBox="true"/>
          <p:nvPr/>
        </p:nvSpPr>
        <p:spPr>
          <a:xfrm rot="0">
            <a:off x="11528455" y="5516349"/>
            <a:ext cx="2957662" cy="614363"/>
          </a:xfrm>
          <a:prstGeom prst="rect">
            <a:avLst/>
          </a:prstGeom>
        </p:spPr>
        <p:txBody>
          <a:bodyPr anchor="t" rtlCol="false" tIns="0" lIns="0" bIns="0" rIns="0">
            <a:spAutoFit/>
          </a:bodyPr>
          <a:lstStyle/>
          <a:p>
            <a:pPr algn="ctr">
              <a:lnSpc>
                <a:spcPts val="4799"/>
              </a:lnSpc>
            </a:pPr>
            <a:r>
              <a:rPr lang="en-US" sz="3999" spc="-79">
                <a:solidFill>
                  <a:srgbClr val="F2F4F5"/>
                </a:solidFill>
                <a:latin typeface="Montserrat Light Bold"/>
              </a:rPr>
              <a:t>$517,000</a:t>
            </a:r>
          </a:p>
        </p:txBody>
      </p:sp>
      <p:sp>
        <p:nvSpPr>
          <p:cNvPr name="Freeform 19" id="19"/>
          <p:cNvSpPr/>
          <p:nvPr/>
        </p:nvSpPr>
        <p:spPr>
          <a:xfrm flipH="false" flipV="false" rot="0">
            <a:off x="14486118" y="8030286"/>
            <a:ext cx="849110" cy="827496"/>
          </a:xfrm>
          <a:custGeom>
            <a:avLst/>
            <a:gdLst/>
            <a:ahLst/>
            <a:cxnLst/>
            <a:rect r="r" b="b" t="t" l="l"/>
            <a:pathLst>
              <a:path h="827496" w="849110">
                <a:moveTo>
                  <a:pt x="0" y="0"/>
                </a:moveTo>
                <a:lnTo>
                  <a:pt x="849110" y="0"/>
                </a:lnTo>
                <a:lnTo>
                  <a:pt x="849110" y="827497"/>
                </a:lnTo>
                <a:lnTo>
                  <a:pt x="0" y="8274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20" id="20"/>
          <p:cNvSpPr/>
          <p:nvPr/>
        </p:nvSpPr>
        <p:spPr>
          <a:xfrm flipH="false" flipV="false" rot="0">
            <a:off x="15632519" y="4364397"/>
            <a:ext cx="810032" cy="779103"/>
          </a:xfrm>
          <a:custGeom>
            <a:avLst/>
            <a:gdLst/>
            <a:ahLst/>
            <a:cxnLst/>
            <a:rect r="r" b="b" t="t" l="l"/>
            <a:pathLst>
              <a:path h="779103" w="810032">
                <a:moveTo>
                  <a:pt x="0" y="0"/>
                </a:moveTo>
                <a:lnTo>
                  <a:pt x="810032" y="0"/>
                </a:lnTo>
                <a:lnTo>
                  <a:pt x="810032" y="779103"/>
                </a:lnTo>
                <a:lnTo>
                  <a:pt x="0" y="77910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1" id="21"/>
          <p:cNvSpPr/>
          <p:nvPr/>
        </p:nvSpPr>
        <p:spPr>
          <a:xfrm flipH="false" flipV="false" rot="0">
            <a:off x="10628887" y="7989290"/>
            <a:ext cx="899568" cy="868492"/>
          </a:xfrm>
          <a:custGeom>
            <a:avLst/>
            <a:gdLst/>
            <a:ahLst/>
            <a:cxnLst/>
            <a:rect r="r" b="b" t="t" l="l"/>
            <a:pathLst>
              <a:path h="868492" w="899568">
                <a:moveTo>
                  <a:pt x="0" y="0"/>
                </a:moveTo>
                <a:lnTo>
                  <a:pt x="899568" y="0"/>
                </a:lnTo>
                <a:lnTo>
                  <a:pt x="899568" y="868493"/>
                </a:lnTo>
                <a:lnTo>
                  <a:pt x="0" y="86849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22" id="22"/>
          <p:cNvSpPr/>
          <p:nvPr/>
        </p:nvSpPr>
        <p:spPr>
          <a:xfrm flipH="false" flipV="false" rot="0">
            <a:off x="12541476" y="2268825"/>
            <a:ext cx="787256" cy="767216"/>
          </a:xfrm>
          <a:custGeom>
            <a:avLst/>
            <a:gdLst/>
            <a:ahLst/>
            <a:cxnLst/>
            <a:rect r="r" b="b" t="t" l="l"/>
            <a:pathLst>
              <a:path h="767216" w="787256">
                <a:moveTo>
                  <a:pt x="0" y="0"/>
                </a:moveTo>
                <a:lnTo>
                  <a:pt x="787256" y="0"/>
                </a:lnTo>
                <a:lnTo>
                  <a:pt x="787256" y="767216"/>
                </a:lnTo>
                <a:lnTo>
                  <a:pt x="0" y="767216"/>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23" id="23"/>
          <p:cNvSpPr/>
          <p:nvPr/>
        </p:nvSpPr>
        <p:spPr>
          <a:xfrm flipH="false" flipV="false" rot="0">
            <a:off x="9357344" y="4301671"/>
            <a:ext cx="978628" cy="991244"/>
          </a:xfrm>
          <a:custGeom>
            <a:avLst/>
            <a:gdLst/>
            <a:ahLst/>
            <a:cxnLst/>
            <a:rect r="r" b="b" t="t" l="l"/>
            <a:pathLst>
              <a:path h="991244" w="978628">
                <a:moveTo>
                  <a:pt x="0" y="0"/>
                </a:moveTo>
                <a:lnTo>
                  <a:pt x="978627" y="0"/>
                </a:lnTo>
                <a:lnTo>
                  <a:pt x="978627" y="991244"/>
                </a:lnTo>
                <a:lnTo>
                  <a:pt x="0" y="991244"/>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24" id="24"/>
          <p:cNvSpPr txBox="true"/>
          <p:nvPr/>
        </p:nvSpPr>
        <p:spPr>
          <a:xfrm rot="0">
            <a:off x="1451906" y="3884838"/>
            <a:ext cx="2246916" cy="427038"/>
          </a:xfrm>
          <a:prstGeom prst="rect">
            <a:avLst/>
          </a:prstGeom>
        </p:spPr>
        <p:txBody>
          <a:bodyPr anchor="t" rtlCol="false" tIns="0" lIns="0" bIns="0" rIns="0">
            <a:spAutoFit/>
          </a:bodyPr>
          <a:lstStyle/>
          <a:p>
            <a:pPr algn="ctr">
              <a:lnSpc>
                <a:spcPts val="3499"/>
              </a:lnSpc>
              <a:spcBef>
                <a:spcPct val="0"/>
              </a:spcBef>
            </a:pPr>
            <a:r>
              <a:rPr lang="en-US" sz="2499" spc="-49">
                <a:solidFill>
                  <a:srgbClr val="010101"/>
                </a:solidFill>
                <a:latin typeface="Montserrat Light Bold"/>
              </a:rPr>
              <a:t>Resources</a:t>
            </a:r>
          </a:p>
        </p:txBody>
      </p:sp>
      <p:sp>
        <p:nvSpPr>
          <p:cNvPr name="TextBox 25" id="25"/>
          <p:cNvSpPr txBox="true"/>
          <p:nvPr/>
        </p:nvSpPr>
        <p:spPr>
          <a:xfrm rot="0">
            <a:off x="394166" y="4335822"/>
            <a:ext cx="4500229" cy="3261683"/>
          </a:xfrm>
          <a:prstGeom prst="rect">
            <a:avLst/>
          </a:prstGeom>
        </p:spPr>
        <p:txBody>
          <a:bodyPr anchor="t" rtlCol="false" tIns="0" lIns="0" bIns="0" rIns="0">
            <a:spAutoFit/>
          </a:bodyPr>
          <a:lstStyle/>
          <a:p>
            <a:pPr algn="ctr">
              <a:lnSpc>
                <a:spcPts val="2397"/>
              </a:lnSpc>
            </a:pPr>
            <a:r>
              <a:rPr lang="en-US" sz="1712">
                <a:solidFill>
                  <a:srgbClr val="010101"/>
                </a:solidFill>
                <a:latin typeface="Montserrat Light"/>
              </a:rPr>
              <a:t>3 FTE data scientists at </a:t>
            </a:r>
            <a:r>
              <a:rPr lang="en-US" sz="1712">
                <a:solidFill>
                  <a:srgbClr val="010101"/>
                </a:solidFill>
                <a:latin typeface="Montserrat Light Bold"/>
              </a:rPr>
              <a:t>$8,000/month </a:t>
            </a:r>
            <a:r>
              <a:rPr lang="en-US" sz="1712">
                <a:solidFill>
                  <a:srgbClr val="010101"/>
                </a:solidFill>
                <a:latin typeface="Montserrat Light"/>
              </a:rPr>
              <a:t>for 6 months</a:t>
            </a:r>
          </a:p>
          <a:p>
            <a:pPr algn="ctr">
              <a:lnSpc>
                <a:spcPts val="2397"/>
              </a:lnSpc>
            </a:pPr>
          </a:p>
          <a:p>
            <a:pPr algn="ctr">
              <a:lnSpc>
                <a:spcPts val="2397"/>
              </a:lnSpc>
            </a:pPr>
            <a:r>
              <a:rPr lang="en-US" sz="1712">
                <a:solidFill>
                  <a:srgbClr val="010101"/>
                </a:solidFill>
                <a:latin typeface="Montserrat Light"/>
              </a:rPr>
              <a:t>1 FTE health analyst at </a:t>
            </a:r>
            <a:r>
              <a:rPr lang="en-US" sz="1712">
                <a:solidFill>
                  <a:srgbClr val="010101"/>
                </a:solidFill>
                <a:latin typeface="Montserrat Light Bold"/>
              </a:rPr>
              <a:t>$7,500/month</a:t>
            </a:r>
            <a:r>
              <a:rPr lang="en-US" sz="1712">
                <a:solidFill>
                  <a:srgbClr val="010101"/>
                </a:solidFill>
                <a:latin typeface="Montserrat Light"/>
              </a:rPr>
              <a:t> for 6 months</a:t>
            </a:r>
          </a:p>
          <a:p>
            <a:pPr algn="ctr">
              <a:lnSpc>
                <a:spcPts val="2397"/>
              </a:lnSpc>
            </a:pPr>
          </a:p>
          <a:p>
            <a:pPr algn="ctr">
              <a:lnSpc>
                <a:spcPts val="2397"/>
              </a:lnSpc>
            </a:pPr>
            <a:r>
              <a:rPr lang="en-US" sz="1712">
                <a:solidFill>
                  <a:srgbClr val="010101"/>
                </a:solidFill>
                <a:latin typeface="Montserrat Light"/>
              </a:rPr>
              <a:t>5 Developers to build the system software at </a:t>
            </a:r>
            <a:r>
              <a:rPr lang="en-US" sz="1712">
                <a:solidFill>
                  <a:srgbClr val="010101"/>
                </a:solidFill>
                <a:latin typeface="Montserrat Light Bold"/>
              </a:rPr>
              <a:t>$5,000/month</a:t>
            </a:r>
            <a:r>
              <a:rPr lang="en-US" sz="1712">
                <a:solidFill>
                  <a:srgbClr val="010101"/>
                </a:solidFill>
                <a:latin typeface="Montserrat Light"/>
              </a:rPr>
              <a:t> for 6 months</a:t>
            </a:r>
          </a:p>
          <a:p>
            <a:pPr algn="ctr">
              <a:lnSpc>
                <a:spcPts val="2397"/>
              </a:lnSpc>
            </a:pPr>
          </a:p>
          <a:p>
            <a:pPr algn="ctr">
              <a:lnSpc>
                <a:spcPts val="2397"/>
              </a:lnSpc>
            </a:pPr>
          </a:p>
          <a:p>
            <a:pPr algn="ctr">
              <a:lnSpc>
                <a:spcPts val="2397"/>
              </a:lnSpc>
              <a:spcBef>
                <a:spcPct val="0"/>
              </a:spcBef>
            </a:pPr>
          </a:p>
        </p:txBody>
      </p:sp>
      <p:sp>
        <p:nvSpPr>
          <p:cNvPr name="TextBox 26" id="26"/>
          <p:cNvSpPr txBox="true"/>
          <p:nvPr/>
        </p:nvSpPr>
        <p:spPr>
          <a:xfrm rot="0">
            <a:off x="2126021" y="2950316"/>
            <a:ext cx="898685" cy="883087"/>
          </a:xfrm>
          <a:prstGeom prst="rect">
            <a:avLst/>
          </a:prstGeom>
        </p:spPr>
        <p:txBody>
          <a:bodyPr anchor="t" rtlCol="false" tIns="0" lIns="0" bIns="0" rIns="0">
            <a:spAutoFit/>
          </a:bodyPr>
          <a:lstStyle/>
          <a:p>
            <a:pPr algn="ctr">
              <a:lnSpc>
                <a:spcPts val="6975"/>
              </a:lnSpc>
              <a:spcBef>
                <a:spcPct val="0"/>
              </a:spcBef>
            </a:pPr>
            <a:r>
              <a:rPr lang="en-US" sz="4982" spc="-99">
                <a:solidFill>
                  <a:srgbClr val="010101"/>
                </a:solidFill>
                <a:latin typeface="Montserrat Light Bold"/>
              </a:rPr>
              <a:t>01</a:t>
            </a:r>
          </a:p>
        </p:txBody>
      </p:sp>
      <p:sp>
        <p:nvSpPr>
          <p:cNvPr name="TextBox 27" id="27"/>
          <p:cNvSpPr txBox="true"/>
          <p:nvPr/>
        </p:nvSpPr>
        <p:spPr>
          <a:xfrm rot="0">
            <a:off x="5079712" y="3868361"/>
            <a:ext cx="3640846" cy="427038"/>
          </a:xfrm>
          <a:prstGeom prst="rect">
            <a:avLst/>
          </a:prstGeom>
        </p:spPr>
        <p:txBody>
          <a:bodyPr anchor="t" rtlCol="false" tIns="0" lIns="0" bIns="0" rIns="0">
            <a:spAutoFit/>
          </a:bodyPr>
          <a:lstStyle/>
          <a:p>
            <a:pPr algn="ctr">
              <a:lnSpc>
                <a:spcPts val="3499"/>
              </a:lnSpc>
              <a:spcBef>
                <a:spcPct val="0"/>
              </a:spcBef>
            </a:pPr>
            <a:r>
              <a:rPr lang="en-US" sz="2499" spc="-49">
                <a:solidFill>
                  <a:srgbClr val="010101"/>
                </a:solidFill>
                <a:latin typeface="Montserrat Light Bold"/>
              </a:rPr>
              <a:t>Infrastructure</a:t>
            </a:r>
          </a:p>
        </p:txBody>
      </p:sp>
      <p:sp>
        <p:nvSpPr>
          <p:cNvPr name="TextBox 28" id="28"/>
          <p:cNvSpPr txBox="true"/>
          <p:nvPr/>
        </p:nvSpPr>
        <p:spPr>
          <a:xfrm rot="0">
            <a:off x="5180145" y="4343023"/>
            <a:ext cx="3439980" cy="2211705"/>
          </a:xfrm>
          <a:prstGeom prst="rect">
            <a:avLst/>
          </a:prstGeom>
        </p:spPr>
        <p:txBody>
          <a:bodyPr anchor="t" rtlCol="false" tIns="0" lIns="0" bIns="0" rIns="0">
            <a:spAutoFit/>
          </a:bodyPr>
          <a:lstStyle/>
          <a:p>
            <a:pPr algn="ctr">
              <a:lnSpc>
                <a:spcPts val="2520"/>
              </a:lnSpc>
            </a:pPr>
            <a:r>
              <a:rPr lang="en-US" sz="1800">
                <a:solidFill>
                  <a:srgbClr val="010101"/>
                </a:solidFill>
                <a:latin typeface="Montserrat Light"/>
              </a:rPr>
              <a:t>Cloud services for data pipeline, storage, compute: </a:t>
            </a:r>
            <a:r>
              <a:rPr lang="en-US" sz="1800">
                <a:solidFill>
                  <a:srgbClr val="010101"/>
                </a:solidFill>
                <a:latin typeface="Montserrat Light Bold"/>
              </a:rPr>
              <a:t>$60,000</a:t>
            </a:r>
          </a:p>
          <a:p>
            <a:pPr algn="ctr">
              <a:lnSpc>
                <a:spcPts val="2520"/>
              </a:lnSpc>
            </a:pPr>
          </a:p>
          <a:p>
            <a:pPr algn="ctr">
              <a:lnSpc>
                <a:spcPts val="2520"/>
              </a:lnSpc>
            </a:pPr>
            <a:r>
              <a:rPr lang="en-US" sz="1800">
                <a:solidFill>
                  <a:srgbClr val="010101"/>
                </a:solidFill>
                <a:latin typeface="Montserrat Light"/>
              </a:rPr>
              <a:t>Database licenses and support: </a:t>
            </a:r>
            <a:r>
              <a:rPr lang="en-US" sz="1800">
                <a:solidFill>
                  <a:srgbClr val="010101"/>
                </a:solidFill>
                <a:latin typeface="Montserrat Light Bold"/>
              </a:rPr>
              <a:t>$20,000</a:t>
            </a:r>
          </a:p>
          <a:p>
            <a:pPr algn="ctr">
              <a:lnSpc>
                <a:spcPts val="2520"/>
              </a:lnSpc>
              <a:spcBef>
                <a:spcPct val="0"/>
              </a:spcBef>
            </a:pPr>
          </a:p>
        </p:txBody>
      </p:sp>
      <p:sp>
        <p:nvSpPr>
          <p:cNvPr name="TextBox 29" id="29"/>
          <p:cNvSpPr txBox="true"/>
          <p:nvPr/>
        </p:nvSpPr>
        <p:spPr>
          <a:xfrm rot="0">
            <a:off x="6440983" y="2950316"/>
            <a:ext cx="898685" cy="883087"/>
          </a:xfrm>
          <a:prstGeom prst="rect">
            <a:avLst/>
          </a:prstGeom>
        </p:spPr>
        <p:txBody>
          <a:bodyPr anchor="t" rtlCol="false" tIns="0" lIns="0" bIns="0" rIns="0">
            <a:spAutoFit/>
          </a:bodyPr>
          <a:lstStyle/>
          <a:p>
            <a:pPr algn="ctr">
              <a:lnSpc>
                <a:spcPts val="6975"/>
              </a:lnSpc>
              <a:spcBef>
                <a:spcPct val="0"/>
              </a:spcBef>
            </a:pPr>
            <a:r>
              <a:rPr lang="en-US" sz="4982" spc="-99">
                <a:solidFill>
                  <a:srgbClr val="010101"/>
                </a:solidFill>
                <a:latin typeface="Montserrat Light Bold"/>
              </a:rPr>
              <a:t>02</a:t>
            </a:r>
          </a:p>
        </p:txBody>
      </p:sp>
      <p:sp>
        <p:nvSpPr>
          <p:cNvPr name="TextBox 30" id="30"/>
          <p:cNvSpPr txBox="true"/>
          <p:nvPr/>
        </p:nvSpPr>
        <p:spPr>
          <a:xfrm rot="0">
            <a:off x="3956254" y="7645130"/>
            <a:ext cx="2246916" cy="427038"/>
          </a:xfrm>
          <a:prstGeom prst="rect">
            <a:avLst/>
          </a:prstGeom>
        </p:spPr>
        <p:txBody>
          <a:bodyPr anchor="t" rtlCol="false" tIns="0" lIns="0" bIns="0" rIns="0">
            <a:spAutoFit/>
          </a:bodyPr>
          <a:lstStyle/>
          <a:p>
            <a:pPr algn="ctr">
              <a:lnSpc>
                <a:spcPts val="3499"/>
              </a:lnSpc>
              <a:spcBef>
                <a:spcPct val="0"/>
              </a:spcBef>
            </a:pPr>
            <a:r>
              <a:rPr lang="en-US" sz="2499" spc="-49">
                <a:solidFill>
                  <a:srgbClr val="010101"/>
                </a:solidFill>
                <a:latin typeface="Montserrat Light Bold"/>
              </a:rPr>
              <a:t>Software</a:t>
            </a:r>
          </a:p>
        </p:txBody>
      </p:sp>
      <p:sp>
        <p:nvSpPr>
          <p:cNvPr name="TextBox 31" id="31"/>
          <p:cNvSpPr txBox="true"/>
          <p:nvPr/>
        </p:nvSpPr>
        <p:spPr>
          <a:xfrm rot="0">
            <a:off x="2714310" y="8376851"/>
            <a:ext cx="4730802" cy="1268730"/>
          </a:xfrm>
          <a:prstGeom prst="rect">
            <a:avLst/>
          </a:prstGeom>
        </p:spPr>
        <p:txBody>
          <a:bodyPr anchor="t" rtlCol="false" tIns="0" lIns="0" bIns="0" rIns="0">
            <a:spAutoFit/>
          </a:bodyPr>
          <a:lstStyle/>
          <a:p>
            <a:pPr algn="ctr">
              <a:lnSpc>
                <a:spcPts val="2520"/>
              </a:lnSpc>
            </a:pPr>
            <a:r>
              <a:rPr lang="en-US" sz="1800">
                <a:solidFill>
                  <a:srgbClr val="010101"/>
                </a:solidFill>
                <a:latin typeface="Montserrat Light"/>
              </a:rPr>
              <a:t>Customer data platform license: </a:t>
            </a:r>
            <a:r>
              <a:rPr lang="en-US" sz="1800">
                <a:solidFill>
                  <a:srgbClr val="010101"/>
                </a:solidFill>
                <a:latin typeface="Montserrat Light Bold"/>
              </a:rPr>
              <a:t>$120,000</a:t>
            </a:r>
          </a:p>
          <a:p>
            <a:pPr algn="ctr">
              <a:lnSpc>
                <a:spcPts val="2520"/>
              </a:lnSpc>
            </a:pPr>
          </a:p>
          <a:p>
            <a:pPr algn="ctr">
              <a:lnSpc>
                <a:spcPts val="2520"/>
              </a:lnSpc>
            </a:pPr>
            <a:r>
              <a:rPr lang="en-US" sz="1800">
                <a:solidFill>
                  <a:srgbClr val="010101"/>
                </a:solidFill>
                <a:latin typeface="Montserrat Light"/>
              </a:rPr>
              <a:t>BI dashboard platform license: </a:t>
            </a:r>
            <a:r>
              <a:rPr lang="en-US" sz="1800">
                <a:solidFill>
                  <a:srgbClr val="010101"/>
                </a:solidFill>
                <a:latin typeface="Montserrat Light Bold"/>
              </a:rPr>
              <a:t>$50,000</a:t>
            </a:r>
          </a:p>
          <a:p>
            <a:pPr algn="ctr">
              <a:lnSpc>
                <a:spcPts val="2520"/>
              </a:lnSpc>
              <a:spcBef>
                <a:spcPct val="0"/>
              </a:spcBef>
            </a:pPr>
          </a:p>
        </p:txBody>
      </p:sp>
      <p:sp>
        <p:nvSpPr>
          <p:cNvPr name="TextBox 32" id="32"/>
          <p:cNvSpPr txBox="true"/>
          <p:nvPr/>
        </p:nvSpPr>
        <p:spPr>
          <a:xfrm rot="0">
            <a:off x="4630369" y="6838143"/>
            <a:ext cx="898685" cy="883087"/>
          </a:xfrm>
          <a:prstGeom prst="rect">
            <a:avLst/>
          </a:prstGeom>
        </p:spPr>
        <p:txBody>
          <a:bodyPr anchor="t" rtlCol="false" tIns="0" lIns="0" bIns="0" rIns="0">
            <a:spAutoFit/>
          </a:bodyPr>
          <a:lstStyle/>
          <a:p>
            <a:pPr algn="ctr">
              <a:lnSpc>
                <a:spcPts val="6975"/>
              </a:lnSpc>
              <a:spcBef>
                <a:spcPct val="0"/>
              </a:spcBef>
            </a:pPr>
            <a:r>
              <a:rPr lang="en-US" sz="4982" spc="-99">
                <a:solidFill>
                  <a:srgbClr val="010101"/>
                </a:solidFill>
                <a:latin typeface="Montserrat Light Bold"/>
              </a:rPr>
              <a:t>03</a:t>
            </a:r>
          </a:p>
        </p:txBody>
      </p:sp>
      <p:sp>
        <p:nvSpPr>
          <p:cNvPr name="TextBox 33" id="33"/>
          <p:cNvSpPr txBox="true"/>
          <p:nvPr/>
        </p:nvSpPr>
        <p:spPr>
          <a:xfrm rot="0">
            <a:off x="13880898" y="9607998"/>
            <a:ext cx="4177199" cy="306705"/>
          </a:xfrm>
          <a:prstGeom prst="rect">
            <a:avLst/>
          </a:prstGeom>
        </p:spPr>
        <p:txBody>
          <a:bodyPr anchor="t" rtlCol="false" tIns="0" lIns="0" bIns="0" rIns="0">
            <a:spAutoFit/>
          </a:bodyPr>
          <a:lstStyle/>
          <a:p>
            <a:pPr algn="ctr">
              <a:lnSpc>
                <a:spcPts val="2520"/>
              </a:lnSpc>
              <a:spcBef>
                <a:spcPct val="0"/>
              </a:spcBef>
            </a:pPr>
            <a:r>
              <a:rPr lang="en-US" sz="1800">
                <a:solidFill>
                  <a:srgbClr val="010101"/>
                </a:solidFill>
                <a:latin typeface="Montserrat Light"/>
              </a:rPr>
              <a:t>** +Fees and Operations costs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DAFvr5UT4BI</dc:identifier>
  <dcterms:modified xsi:type="dcterms:W3CDTF">2011-08-01T06:04:30Z</dcterms:modified>
  <cp:revision>1</cp:revision>
  <dc:title>www.ROHITCONSULTING.com</dc:title>
</cp:coreProperties>
</file>